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413" r:id="rId2"/>
    <p:sldId id="414" r:id="rId3"/>
    <p:sldId id="415" r:id="rId4"/>
    <p:sldId id="416" r:id="rId5"/>
    <p:sldId id="417" r:id="rId6"/>
    <p:sldId id="418" r:id="rId7"/>
    <p:sldId id="419" r:id="rId8"/>
    <p:sldId id="420" r:id="rId9"/>
    <p:sldId id="368" r:id="rId10"/>
    <p:sldId id="369" r:id="rId11"/>
    <p:sldId id="370" r:id="rId12"/>
    <p:sldId id="371" r:id="rId13"/>
    <p:sldId id="372" r:id="rId14"/>
    <p:sldId id="373" r:id="rId15"/>
    <p:sldId id="374" r:id="rId16"/>
    <p:sldId id="375" r:id="rId17"/>
    <p:sldId id="380" r:id="rId18"/>
    <p:sldId id="382" r:id="rId19"/>
    <p:sldId id="383" r:id="rId20"/>
    <p:sldId id="421" r:id="rId21"/>
    <p:sldId id="386" r:id="rId22"/>
    <p:sldId id="387" r:id="rId23"/>
    <p:sldId id="388" r:id="rId24"/>
    <p:sldId id="389" r:id="rId25"/>
    <p:sldId id="390" r:id="rId26"/>
    <p:sldId id="391" r:id="rId27"/>
    <p:sldId id="392" r:id="rId28"/>
    <p:sldId id="393" r:id="rId29"/>
    <p:sldId id="396" r:id="rId30"/>
    <p:sldId id="399" r:id="rId31"/>
    <p:sldId id="401" r:id="rId32"/>
    <p:sldId id="405" r:id="rId33"/>
    <p:sldId id="407" r:id="rId34"/>
    <p:sldId id="408" r:id="rId35"/>
    <p:sldId id="409" r:id="rId36"/>
    <p:sldId id="411" r:id="rId37"/>
  </p:sldIdLst>
  <p:sldSz cx="9144000" cy="6858000" type="screen4x3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9105" autoAdjust="0"/>
    <p:restoredTop sz="78961" autoAdjust="0"/>
  </p:normalViewPr>
  <p:slideViewPr>
    <p:cSldViewPr>
      <p:cViewPr varScale="1">
        <p:scale>
          <a:sx n="87" d="100"/>
          <a:sy n="87" d="100"/>
        </p:scale>
        <p:origin x="-2568" y="-84"/>
      </p:cViewPr>
      <p:guideLst>
        <p:guide orient="horz" pos="2160"/>
        <p:guide pos="2880"/>
      </p:guideLst>
    </p:cSldViewPr>
  </p:slideViewPr>
  <p:notesTextViewPr>
    <p:cViewPr>
      <p:scale>
        <a:sx n="200" d="100"/>
        <a:sy n="2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>
              <a:defRPr sz="1300"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E31B3D61-1B3E-4F38-90E2-CF89FDC52A7F}" type="datetimeFigureOut">
              <a:rPr lang="en-US"/>
              <a:pPr>
                <a:defRPr/>
              </a:pPr>
              <a:t>4/11/2013</a:t>
            </a:fld>
            <a:endParaRPr lang="en-US"/>
          </a:p>
        </p:txBody>
      </p:sp>
      <p:sp>
        <p:nvSpPr>
          <p:cNvPr id="389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838" y="4560888"/>
            <a:ext cx="5851525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56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>
              <a:defRPr sz="1300"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6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0CD841A-7EC1-4EF0-AC0F-BF9FA2826E4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87FD1-080E-4619-A388-30E37609521C}" type="datetimeFigureOut">
              <a:rPr lang="en-US"/>
              <a:pPr>
                <a:defRPr/>
              </a:pPr>
              <a:t>4/11/2013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461DC1-335A-4F22-BA31-33D90A30EB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3E79B-4006-4CE7-911A-70D6A9929F09}" type="datetimeFigureOut">
              <a:rPr lang="en-US"/>
              <a:pPr>
                <a:defRPr/>
              </a:pPr>
              <a:t>4/11/2013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11A72B-FB86-47C6-996C-2CD11FD0EF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C1ACF1-9304-4C05-800F-1021EDDD899C}" type="datetimeFigureOut">
              <a:rPr lang="en-US"/>
              <a:pPr>
                <a:defRPr/>
              </a:pPr>
              <a:t>4/11/2013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342F5A-FE14-408A-80AE-2BCB2F06D1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589823-A2A7-454D-9DED-3E42BB76FFD8}" type="datetimeFigureOut">
              <a:rPr lang="en-US"/>
              <a:pPr>
                <a:defRPr/>
              </a:pPr>
              <a:t>4/11/2013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555447-ACB6-4956-9433-67FDC1FA5A3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2A9FBF-E584-4910-B67C-2C1FC4F7AFFE}" type="datetimeFigureOut">
              <a:rPr lang="en-US"/>
              <a:pPr>
                <a:defRPr/>
              </a:pPr>
              <a:t>4/11/2013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621BC8-C62B-4D3D-A22D-04B1553048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B8BD0B-F0D6-40DE-BD7A-5D00FE3FEE00}" type="datetimeFigureOut">
              <a:rPr lang="en-US"/>
              <a:pPr>
                <a:defRPr/>
              </a:pPr>
              <a:t>4/11/2013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29D2D8-3893-47B9-B5BE-7C7C4365EE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96FA22-F50D-4381-BDB3-CACE19FDA753}" type="datetimeFigureOut">
              <a:rPr lang="en-US"/>
              <a:pPr>
                <a:defRPr/>
              </a:pPr>
              <a:t>4/11/2013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D03839-59F4-48A2-A3FF-6A34C37BB7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2B7A6B-57C0-4E1E-9916-AFF53E00BFB3}" type="datetimeFigureOut">
              <a:rPr lang="en-US"/>
              <a:pPr>
                <a:defRPr/>
              </a:pPr>
              <a:t>4/11/2013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C6481B-9907-43E5-B169-F27428049A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12D2FB-30C6-4A37-B9B7-FE1BD827AAB2}" type="datetimeFigureOut">
              <a:rPr lang="en-US"/>
              <a:pPr>
                <a:defRPr/>
              </a:pPr>
              <a:t>4/11/2013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67F905-23A4-4F7F-AA53-5292E2E787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0AF4B2-32EF-4241-BB42-644ED660734F}" type="datetimeFigureOut">
              <a:rPr lang="en-US"/>
              <a:pPr>
                <a:defRPr/>
              </a:pPr>
              <a:t>4/11/2013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853F79-46D1-4B13-9267-56027CCD62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A8FFF6-28C1-4A53-B83F-8D33604539D8}" type="datetimeFigureOut">
              <a:rPr lang="en-US"/>
              <a:pPr>
                <a:defRPr/>
              </a:pPr>
              <a:t>4/11/2013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EB7097-760E-4C5A-8417-403ABA2FDD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1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8458200" y="96838"/>
            <a:ext cx="600075" cy="51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C23CFE1-5D5D-4948-97F6-E7B1866FCD92}" type="datetimeFigureOut">
              <a:rPr lang="en-US"/>
              <a:pPr>
                <a:defRPr/>
              </a:pPr>
              <a:t>4/11/2013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3EF6EBD-2EA3-43FA-A774-A637B26C31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32" name="Rectangle 3"/>
          <p:cNvSpPr>
            <a:spLocks noChangeArrowheads="1"/>
          </p:cNvSpPr>
          <p:nvPr userDrawn="1"/>
        </p:nvSpPr>
        <p:spPr bwMode="auto">
          <a:xfrm>
            <a:off x="177800" y="227013"/>
            <a:ext cx="3098800" cy="23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sz="900">
                <a:solidFill>
                  <a:srgbClr val="999999"/>
                </a:solidFill>
                <a:cs typeface="Times New Roman" pitchFamily="18" charset="0"/>
              </a:rPr>
              <a:t>National Aeronautics and Space Administration</a:t>
            </a:r>
            <a:endParaRPr lang="en-US" sz="900"/>
          </a:p>
        </p:txBody>
      </p:sp>
      <p:sp>
        <p:nvSpPr>
          <p:cNvPr id="1033" name="Rectangle 4"/>
          <p:cNvSpPr>
            <a:spLocks noChangeArrowheads="1"/>
          </p:cNvSpPr>
          <p:nvPr userDrawn="1"/>
        </p:nvSpPr>
        <p:spPr bwMode="auto">
          <a:xfrm>
            <a:off x="304800" y="6459538"/>
            <a:ext cx="853440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tabLst>
                <a:tab pos="2743200" algn="ctr"/>
                <a:tab pos="5486400" algn="r"/>
              </a:tabLst>
            </a:pPr>
            <a:r>
              <a:rPr lang="en-US" sz="800">
                <a:solidFill>
                  <a:srgbClr val="999999"/>
                </a:solidFill>
              </a:rPr>
              <a:t>Expedition Earth and Beyond:  Astromaterials Research and Exploration Science (ARES) Education </a:t>
            </a:r>
            <a:endParaRPr lang="en-US" sz="800"/>
          </a:p>
          <a:p>
            <a:pPr algn="ctr" eaLnBrk="0" hangingPunct="0">
              <a:tabLst>
                <a:tab pos="2743200" algn="ctr"/>
                <a:tab pos="5486400" algn="r"/>
              </a:tabLst>
            </a:pPr>
            <a:r>
              <a:rPr lang="en-US" sz="800">
                <a:solidFill>
                  <a:srgbClr val="999999"/>
                </a:solidFill>
              </a:rPr>
              <a:t>NASA Johnson Space Center</a:t>
            </a:r>
            <a:endParaRPr lang="en-US" sz="8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4"/>
          <p:cNvGrpSpPr>
            <a:grpSpLocks/>
          </p:cNvGrpSpPr>
          <p:nvPr/>
        </p:nvGrpSpPr>
        <p:grpSpPr bwMode="auto">
          <a:xfrm>
            <a:off x="581025" y="896938"/>
            <a:ext cx="7981950" cy="5659437"/>
            <a:chOff x="552450" y="800041"/>
            <a:chExt cx="8115300" cy="5753159"/>
          </a:xfrm>
        </p:grpSpPr>
        <p:grpSp>
          <p:nvGrpSpPr>
            <p:cNvPr id="2052" name="Group 19"/>
            <p:cNvGrpSpPr>
              <a:grpSpLocks/>
            </p:cNvGrpSpPr>
            <p:nvPr/>
          </p:nvGrpSpPr>
          <p:grpSpPr bwMode="auto">
            <a:xfrm>
              <a:off x="552450" y="800041"/>
              <a:ext cx="8115300" cy="5369024"/>
              <a:chOff x="514350" y="685801"/>
              <a:chExt cx="8115300" cy="5369156"/>
            </a:xfrm>
          </p:grpSpPr>
          <p:pic>
            <p:nvPicPr>
              <p:cNvPr id="2055" name="Picture 2" descr="http://eol.jsc.nasa.gov/sseop/images/ESC/small/ISS006/ISS006-E-16068.JPG"/>
              <p:cNvPicPr>
                <a:picLocks noChangeAspect="1" noChangeArrowheads="1"/>
              </p:cNvPicPr>
              <p:nvPr/>
            </p:nvPicPr>
            <p:blipFill>
              <a:blip r:embed="rId3"/>
              <a:srcRect b="2786"/>
              <a:stretch>
                <a:fillRect/>
              </a:stretch>
            </p:blipFill>
            <p:spPr bwMode="auto">
              <a:xfrm>
                <a:off x="514350" y="685801"/>
                <a:ext cx="8115300" cy="53691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2056" name="Group 17"/>
              <p:cNvGrpSpPr>
                <a:grpSpLocks/>
              </p:cNvGrpSpPr>
              <p:nvPr/>
            </p:nvGrpSpPr>
            <p:grpSpPr bwMode="auto">
              <a:xfrm rot="10628083">
                <a:off x="540715" y="5620499"/>
                <a:ext cx="612874" cy="307975"/>
                <a:chOff x="669382" y="5569406"/>
                <a:chExt cx="614055" cy="307808"/>
              </a:xfrm>
            </p:grpSpPr>
            <p:grpSp>
              <p:nvGrpSpPr>
                <p:cNvPr id="2058" name="Group 10"/>
                <p:cNvGrpSpPr>
                  <a:grpSpLocks/>
                </p:cNvGrpSpPr>
                <p:nvPr/>
              </p:nvGrpSpPr>
              <p:grpSpPr bwMode="auto">
                <a:xfrm rot="10278221">
                  <a:off x="669382" y="5607844"/>
                  <a:ext cx="614055" cy="204922"/>
                  <a:chOff x="1219599" y="5105047"/>
                  <a:chExt cx="685008" cy="228602"/>
                </a:xfrm>
              </p:grpSpPr>
              <p:grpSp>
                <p:nvGrpSpPr>
                  <p:cNvPr id="2060" name="Group 49"/>
                  <p:cNvGrpSpPr>
                    <a:grpSpLocks/>
                  </p:cNvGrpSpPr>
                  <p:nvPr/>
                </p:nvGrpSpPr>
                <p:grpSpPr bwMode="auto">
                  <a:xfrm rot="6981886">
                    <a:off x="1447801" y="4876845"/>
                    <a:ext cx="228602" cy="685006"/>
                    <a:chOff x="495304" y="4725194"/>
                    <a:chExt cx="228600" cy="685006"/>
                  </a:xfrm>
                </p:grpSpPr>
                <p:sp>
                  <p:nvSpPr>
                    <p:cNvPr id="14" name="Oval 13"/>
                    <p:cNvSpPr/>
                    <p:nvPr/>
                  </p:nvSpPr>
                  <p:spPr>
                    <a:xfrm>
                      <a:off x="479946" y="4970466"/>
                      <a:ext cx="228515" cy="229107"/>
                    </a:xfrm>
                    <a:prstGeom prst="ellipse">
                      <a:avLst/>
                    </a:prstGeom>
                    <a:noFill/>
                    <a:ln w="635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>
                        <a:defRPr/>
                      </a:pPr>
                      <a:endParaRPr lang="en-US"/>
                    </a:p>
                  </p:txBody>
                </p:sp>
                <p:cxnSp>
                  <p:nvCxnSpPr>
                    <p:cNvPr id="15" name="Straight Arrow Connector 14"/>
                    <p:cNvCxnSpPr/>
                    <p:nvPr/>
                  </p:nvCxnSpPr>
                  <p:spPr>
                    <a:xfrm rot="5400000" flipH="1" flipV="1">
                      <a:off x="476212" y="4859255"/>
                      <a:ext cx="229106" cy="1799"/>
                    </a:xfrm>
                    <a:prstGeom prst="straightConnector1">
                      <a:avLst/>
                    </a:prstGeom>
                    <a:ln w="41275">
                      <a:solidFill>
                        <a:schemeClr val="bg1"/>
                      </a:solidFill>
                      <a:tailEnd type="stealth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" name="Straight Connector 15"/>
                    <p:cNvCxnSpPr>
                      <a:stCxn id="14" idx="4"/>
                    </p:cNvCxnSpPr>
                    <p:nvPr/>
                  </p:nvCxnSpPr>
                  <p:spPr>
                    <a:xfrm rot="5400000">
                      <a:off x="478903" y="5303803"/>
                      <a:ext cx="227303" cy="1799"/>
                    </a:xfrm>
                    <a:prstGeom prst="line">
                      <a:avLst/>
                    </a:prstGeom>
                    <a:ln w="41275">
                      <a:noFill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13" name="Straight Connector 12"/>
                  <p:cNvCxnSpPr/>
                  <p:nvPr/>
                </p:nvCxnSpPr>
                <p:spPr>
                  <a:xfrm rot="11486297">
                    <a:off x="1331527" y="5096267"/>
                    <a:ext cx="137103" cy="37786"/>
                  </a:xfrm>
                  <a:prstGeom prst="line">
                    <a:avLst/>
                  </a:prstGeom>
                  <a:ln w="41275">
                    <a:solidFill>
                      <a:schemeClr val="bg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7" name="Text Box 8"/>
                <p:cNvSpPr txBox="1">
                  <a:spLocks noChangeArrowheads="1"/>
                </p:cNvSpPr>
                <p:nvPr/>
              </p:nvSpPr>
              <p:spPr bwMode="auto">
                <a:xfrm rot="10971917">
                  <a:off x="843879" y="5574524"/>
                  <a:ext cx="302403" cy="3080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>
                  <a:outerShdw blurRad="12700" dist="12700" dir="2700000" algn="tl" rotWithShape="0">
                    <a:prstClr val="black"/>
                  </a:outerShdw>
                </a:effectLst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en-US" sz="1400" b="1" dirty="0">
                      <a:solidFill>
                        <a:schemeClr val="bg1">
                          <a:lumMod val="95000"/>
                        </a:schemeClr>
                      </a:solidFill>
                      <a:latin typeface="Monotype Corsiva" pitchFamily="66" charset="0"/>
                      <a:cs typeface="+mn-cs"/>
                    </a:rPr>
                    <a:t>N</a:t>
                  </a:r>
                </a:p>
              </p:txBody>
            </p:sp>
          </p:grpSp>
          <p:cxnSp>
            <p:nvCxnSpPr>
              <p:cNvPr id="25" name="Straight Connector 24"/>
              <p:cNvCxnSpPr/>
              <p:nvPr/>
            </p:nvCxnSpPr>
            <p:spPr bwMode="auto">
              <a:xfrm>
                <a:off x="4468703" y="3246947"/>
                <a:ext cx="660135" cy="148472"/>
              </a:xfrm>
              <a:prstGeom prst="line">
                <a:avLst/>
              </a:prstGeom>
              <a:ln w="28575">
                <a:solidFill>
                  <a:srgbClr val="FF33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53" name="TextBox 17"/>
            <p:cNvSpPr txBox="1">
              <a:spLocks noChangeArrowheads="1"/>
            </p:cNvSpPr>
            <p:nvPr/>
          </p:nvSpPr>
          <p:spPr bwMode="auto">
            <a:xfrm>
              <a:off x="591019" y="6162495"/>
              <a:ext cx="1153024" cy="2502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000"/>
                <a:t>ISS006-E-16068</a:t>
              </a:r>
            </a:p>
          </p:txBody>
        </p:sp>
        <p:sp>
          <p:nvSpPr>
            <p:cNvPr id="2054" name="TextBox 17"/>
            <p:cNvSpPr txBox="1">
              <a:spLocks noChangeArrowheads="1"/>
            </p:cNvSpPr>
            <p:nvPr/>
          </p:nvSpPr>
          <p:spPr bwMode="auto">
            <a:xfrm>
              <a:off x="6713157" y="6153090"/>
              <a:ext cx="1949573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Red line  </a:t>
              </a:r>
              <a:r>
                <a:rPr lang="en-US" sz="1000" b="1"/>
                <a:t>≈ </a:t>
              </a:r>
              <a:r>
                <a:rPr lang="en-US" sz="1000"/>
                <a:t>2.4 km</a:t>
              </a:r>
            </a:p>
            <a:p>
              <a:pPr algn="r"/>
              <a:r>
                <a:rPr lang="en-US" sz="1000"/>
                <a:t>Blue Marble Matches Image #1</a:t>
              </a:r>
            </a:p>
          </p:txBody>
        </p:sp>
      </p:grpSp>
      <p:sp>
        <p:nvSpPr>
          <p:cNvPr id="2051" name="TextBox 20"/>
          <p:cNvSpPr txBox="1">
            <a:spLocks noChangeArrowheads="1"/>
          </p:cNvSpPr>
          <p:nvPr/>
        </p:nvSpPr>
        <p:spPr bwMode="auto">
          <a:xfrm>
            <a:off x="2324100" y="554038"/>
            <a:ext cx="449580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EARTH:  Roter Kamm Crater (Namibia)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Group 2"/>
          <p:cNvGrpSpPr>
            <a:grpSpLocks/>
          </p:cNvGrpSpPr>
          <p:nvPr/>
        </p:nvGrpSpPr>
        <p:grpSpPr bwMode="auto">
          <a:xfrm>
            <a:off x="522288" y="895350"/>
            <a:ext cx="8099425" cy="5657850"/>
            <a:chOff x="533400" y="698556"/>
            <a:chExt cx="8100351" cy="5657805"/>
          </a:xfrm>
        </p:grpSpPr>
        <p:grpSp>
          <p:nvGrpSpPr>
            <p:cNvPr id="11268" name="Group 1"/>
            <p:cNvGrpSpPr>
              <a:grpSpLocks/>
            </p:cNvGrpSpPr>
            <p:nvPr/>
          </p:nvGrpSpPr>
          <p:grpSpPr bwMode="auto">
            <a:xfrm>
              <a:off x="533400" y="698556"/>
              <a:ext cx="8085111" cy="5649126"/>
              <a:chOff x="1031234" y="914400"/>
              <a:chExt cx="7303260" cy="5102841"/>
            </a:xfrm>
          </p:grpSpPr>
          <p:sp>
            <p:nvSpPr>
              <p:cNvPr id="11270" name="TextBox 7"/>
              <p:cNvSpPr txBox="1">
                <a:spLocks noChangeArrowheads="1"/>
              </p:cNvSpPr>
              <p:nvPr/>
            </p:nvSpPr>
            <p:spPr bwMode="auto">
              <a:xfrm>
                <a:off x="1031234" y="5786409"/>
                <a:ext cx="1031051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000"/>
                  <a:t>A12_h_50_7431</a:t>
                </a:r>
              </a:p>
            </p:txBody>
          </p:sp>
          <p:grpSp>
            <p:nvGrpSpPr>
              <p:cNvPr id="11271" name="Group 39"/>
              <p:cNvGrpSpPr>
                <a:grpSpLocks/>
              </p:cNvGrpSpPr>
              <p:nvPr/>
            </p:nvGrpSpPr>
            <p:grpSpPr bwMode="auto">
              <a:xfrm>
                <a:off x="1037536" y="914400"/>
                <a:ext cx="7296958" cy="4876800"/>
                <a:chOff x="1037536" y="914400"/>
                <a:chExt cx="7296958" cy="4876800"/>
              </a:xfrm>
            </p:grpSpPr>
            <p:pic>
              <p:nvPicPr>
                <p:cNvPr id="11272" name="Picture 17" descr="MOONIMAGE2CUT.jpg"/>
                <p:cNvPicPr>
                  <a:picLocks noChangeAspect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1037536" y="914400"/>
                  <a:ext cx="7296958" cy="487680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11273" name="TextBox 22"/>
                <p:cNvSpPr txBox="1">
                  <a:spLocks noChangeArrowheads="1"/>
                </p:cNvSpPr>
                <p:nvPr/>
              </p:nvSpPr>
              <p:spPr bwMode="auto">
                <a:xfrm>
                  <a:off x="1306624" y="5122277"/>
                  <a:ext cx="704039" cy="3385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sz="1600" b="1">
                      <a:solidFill>
                        <a:schemeClr val="bg1"/>
                      </a:solidFill>
                    </a:rPr>
                    <a:t>20 km</a:t>
                  </a:r>
                </a:p>
              </p:txBody>
            </p:sp>
            <p:grpSp>
              <p:nvGrpSpPr>
                <p:cNvPr id="11274" name="Group 9"/>
                <p:cNvGrpSpPr>
                  <a:grpSpLocks/>
                </p:cNvGrpSpPr>
                <p:nvPr/>
              </p:nvGrpSpPr>
              <p:grpSpPr bwMode="auto">
                <a:xfrm>
                  <a:off x="1143000" y="1046889"/>
                  <a:ext cx="301625" cy="614363"/>
                  <a:chOff x="2549218" y="5772881"/>
                  <a:chExt cx="301630" cy="614054"/>
                </a:xfrm>
              </p:grpSpPr>
              <p:grpSp>
                <p:nvGrpSpPr>
                  <p:cNvPr id="11276" name="Group 10"/>
                  <p:cNvGrpSpPr>
                    <a:grpSpLocks/>
                  </p:cNvGrpSpPr>
                  <p:nvPr/>
                </p:nvGrpSpPr>
                <p:grpSpPr bwMode="auto">
                  <a:xfrm rot="-6937624">
                    <a:off x="2439591" y="5977439"/>
                    <a:ext cx="614054" cy="204937"/>
                    <a:chOff x="1219599" y="5105047"/>
                    <a:chExt cx="685008" cy="228602"/>
                  </a:xfrm>
                </p:grpSpPr>
                <p:grpSp>
                  <p:nvGrpSpPr>
                    <p:cNvPr id="11278" name="Group 49"/>
                    <p:cNvGrpSpPr>
                      <a:grpSpLocks/>
                    </p:cNvGrpSpPr>
                    <p:nvPr/>
                  </p:nvGrpSpPr>
                  <p:grpSpPr bwMode="auto">
                    <a:xfrm rot="6981886">
                      <a:off x="1447801" y="4876845"/>
                      <a:ext cx="228602" cy="685006"/>
                      <a:chOff x="495304" y="4725194"/>
                      <a:chExt cx="228600" cy="685006"/>
                    </a:xfrm>
                  </p:grpSpPr>
                  <p:sp>
                    <p:nvSpPr>
                      <p:cNvPr id="30" name="Oval 29"/>
                      <p:cNvSpPr/>
                      <p:nvPr/>
                    </p:nvSpPr>
                    <p:spPr>
                      <a:xfrm>
                        <a:off x="495083" y="4951604"/>
                        <a:ext cx="228766" cy="228638"/>
                      </a:xfrm>
                      <a:prstGeom prst="ellipse">
                        <a:avLst/>
                      </a:prstGeom>
                      <a:noFill/>
                      <a:ln w="635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cxnSp>
                    <p:nvCxnSpPr>
                      <p:cNvPr id="31" name="Straight Arrow Connector 30"/>
                      <p:cNvCxnSpPr/>
                      <p:nvPr/>
                    </p:nvCxnSpPr>
                    <p:spPr>
                      <a:xfrm rot="5400000" flipH="1" flipV="1">
                        <a:off x="484100" y="4828614"/>
                        <a:ext cx="228638" cy="1599"/>
                      </a:xfrm>
                      <a:prstGeom prst="straightConnector1">
                        <a:avLst/>
                      </a:prstGeom>
                      <a:ln w="41275">
                        <a:solidFill>
                          <a:schemeClr val="bg1"/>
                        </a:solidFill>
                        <a:tailEnd type="stealth" w="med" len="med"/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2" name="Straight Connector 31"/>
                      <p:cNvCxnSpPr>
                        <a:stCxn id="30" idx="4"/>
                      </p:cNvCxnSpPr>
                      <p:nvPr/>
                    </p:nvCxnSpPr>
                    <p:spPr>
                      <a:xfrm rot="5400000">
                        <a:off x="503516" y="5280091"/>
                        <a:ext cx="227039" cy="1599"/>
                      </a:xfrm>
                      <a:prstGeom prst="line">
                        <a:avLst/>
                      </a:prstGeom>
                      <a:ln w="41275"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29" name="Straight Connector 28"/>
                    <p:cNvCxnSpPr/>
                    <p:nvPr/>
                  </p:nvCxnSpPr>
                  <p:spPr>
                    <a:xfrm rot="11486297">
                      <a:off x="1333626" y="5106502"/>
                      <a:ext cx="137502" cy="38395"/>
                    </a:xfrm>
                    <a:prstGeom prst="line">
                      <a:avLst/>
                    </a:prstGeom>
                    <a:ln w="41275">
                      <a:solidFill>
                        <a:schemeClr val="bg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27" name="Text 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549316" y="5934276"/>
                    <a:ext cx="301176" cy="308149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>
                    <a:outerShdw blurRad="12700" dist="12700" dir="2700000" algn="tl" rotWithShape="0">
                      <a:prstClr val="black"/>
                    </a:outerShdw>
                  </a:effectLst>
                </p:spPr>
                <p:txBody>
                  <a:bodyPr>
                    <a:spAutoFit/>
                  </a:bodyPr>
                  <a:lstStyle/>
                  <a:p>
                    <a:pPr>
                      <a:defRPr/>
                    </a:pPr>
                    <a:r>
                      <a:rPr lang="en-US" sz="1400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Monotype Corsiva" pitchFamily="66" charset="0"/>
                        <a:cs typeface="+mn-cs"/>
                      </a:rPr>
                      <a:t>N</a:t>
                    </a:r>
                  </a:p>
                </p:txBody>
              </p:sp>
            </p:grpSp>
            <p:cxnSp>
              <p:nvCxnSpPr>
                <p:cNvPr id="37" name="Straight Connector 36"/>
                <p:cNvCxnSpPr/>
                <p:nvPr/>
              </p:nvCxnSpPr>
              <p:spPr>
                <a:xfrm>
                  <a:off x="1295117" y="5485907"/>
                  <a:ext cx="725679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1269" name="TextBox 17"/>
            <p:cNvSpPr txBox="1">
              <a:spLocks noChangeArrowheads="1"/>
            </p:cNvSpPr>
            <p:nvPr/>
          </p:nvSpPr>
          <p:spPr bwMode="auto">
            <a:xfrm>
              <a:off x="6684178" y="6110140"/>
              <a:ext cx="1949573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Blue Marble Matches Image #2</a:t>
              </a:r>
            </a:p>
          </p:txBody>
        </p:sp>
      </p:grpSp>
      <p:sp>
        <p:nvSpPr>
          <p:cNvPr id="11267" name="TextBox 32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EARTH’S MOON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Group 2"/>
          <p:cNvGrpSpPr>
            <a:grpSpLocks/>
          </p:cNvGrpSpPr>
          <p:nvPr/>
        </p:nvGrpSpPr>
        <p:grpSpPr bwMode="auto">
          <a:xfrm>
            <a:off x="720725" y="901700"/>
            <a:ext cx="7694613" cy="5600700"/>
            <a:chOff x="720024" y="761181"/>
            <a:chExt cx="7695588" cy="5601360"/>
          </a:xfrm>
        </p:grpSpPr>
        <p:grpSp>
          <p:nvGrpSpPr>
            <p:cNvPr id="12292" name="Group 1"/>
            <p:cNvGrpSpPr>
              <a:grpSpLocks/>
            </p:cNvGrpSpPr>
            <p:nvPr/>
          </p:nvGrpSpPr>
          <p:grpSpPr bwMode="auto">
            <a:xfrm>
              <a:off x="720024" y="761181"/>
              <a:ext cx="7695588" cy="5584797"/>
              <a:chOff x="944624" y="990600"/>
              <a:chExt cx="7132576" cy="5176211"/>
            </a:xfrm>
          </p:grpSpPr>
          <p:sp>
            <p:nvSpPr>
              <p:cNvPr id="12294" name="TextBox 7"/>
              <p:cNvSpPr txBox="1">
                <a:spLocks noChangeArrowheads="1"/>
              </p:cNvSpPr>
              <p:nvPr/>
            </p:nvSpPr>
            <p:spPr bwMode="auto">
              <a:xfrm>
                <a:off x="944624" y="5935979"/>
                <a:ext cx="665567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000"/>
                  <a:t>Apollo 16</a:t>
                </a:r>
              </a:p>
            </p:txBody>
          </p:sp>
          <p:grpSp>
            <p:nvGrpSpPr>
              <p:cNvPr id="12295" name="Group 6"/>
              <p:cNvGrpSpPr>
                <a:grpSpLocks/>
              </p:cNvGrpSpPr>
              <p:nvPr/>
            </p:nvGrpSpPr>
            <p:grpSpPr bwMode="auto">
              <a:xfrm>
                <a:off x="944624" y="990600"/>
                <a:ext cx="7132576" cy="4963082"/>
                <a:chOff x="944624" y="990600"/>
                <a:chExt cx="7132576" cy="4963082"/>
              </a:xfrm>
            </p:grpSpPr>
            <p:pic>
              <p:nvPicPr>
                <p:cNvPr id="12296" name="Picture 2"/>
                <p:cNvPicPr>
                  <a:picLocks noChangeAspect="1" noChangeArrowheads="1"/>
                </p:cNvPicPr>
                <p:nvPr/>
              </p:nvPicPr>
              <p:blipFill>
                <a:blip r:embed="rId3">
                  <a:lum contrast="10000"/>
                </a:blip>
                <a:srcRect/>
                <a:stretch>
                  <a:fillRect/>
                </a:stretch>
              </p:blipFill>
              <p:spPr bwMode="auto">
                <a:xfrm>
                  <a:off x="944624" y="990600"/>
                  <a:ext cx="7132576" cy="4963082"/>
                </a:xfrm>
                <a:prstGeom prst="rect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</p:spPr>
            </p:pic>
            <p:sp>
              <p:nvSpPr>
                <p:cNvPr id="12297" name="TextBox 22"/>
                <p:cNvSpPr txBox="1">
                  <a:spLocks noChangeArrowheads="1"/>
                </p:cNvSpPr>
                <p:nvPr/>
              </p:nvSpPr>
              <p:spPr bwMode="auto">
                <a:xfrm>
                  <a:off x="1261682" y="5292833"/>
                  <a:ext cx="682244" cy="32807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sz="1600" b="1">
                      <a:solidFill>
                        <a:schemeClr val="bg1"/>
                      </a:solidFill>
                    </a:rPr>
                    <a:t>20 km</a:t>
                  </a:r>
                </a:p>
              </p:txBody>
            </p:sp>
            <p:cxnSp>
              <p:nvCxnSpPr>
                <p:cNvPr id="32" name="Straight Connector 31"/>
                <p:cNvCxnSpPr/>
                <p:nvPr/>
              </p:nvCxnSpPr>
              <p:spPr>
                <a:xfrm flipV="1">
                  <a:off x="1143283" y="5637695"/>
                  <a:ext cx="919715" cy="1472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2299" name="Group 3"/>
                <p:cNvGrpSpPr>
                  <a:grpSpLocks/>
                </p:cNvGrpSpPr>
                <p:nvPr/>
              </p:nvGrpSpPr>
              <p:grpSpPr bwMode="auto">
                <a:xfrm>
                  <a:off x="1095374" y="1135089"/>
                  <a:ext cx="292288" cy="595344"/>
                  <a:chOff x="1095374" y="1135089"/>
                  <a:chExt cx="292288" cy="595344"/>
                </a:xfrm>
              </p:grpSpPr>
              <p:grpSp>
                <p:nvGrpSpPr>
                  <p:cNvPr id="12300" name="Group 10"/>
                  <p:cNvGrpSpPr>
                    <a:grpSpLocks/>
                  </p:cNvGrpSpPr>
                  <p:nvPr/>
                </p:nvGrpSpPr>
                <p:grpSpPr bwMode="auto">
                  <a:xfrm rot="-6910467">
                    <a:off x="989812" y="1333466"/>
                    <a:ext cx="595344" cy="198590"/>
                    <a:chOff x="1219599" y="5105047"/>
                    <a:chExt cx="685008" cy="228602"/>
                  </a:xfrm>
                </p:grpSpPr>
                <p:grpSp>
                  <p:nvGrpSpPr>
                    <p:cNvPr id="12302" name="Group 49"/>
                    <p:cNvGrpSpPr>
                      <a:grpSpLocks/>
                    </p:cNvGrpSpPr>
                    <p:nvPr/>
                  </p:nvGrpSpPr>
                  <p:grpSpPr bwMode="auto">
                    <a:xfrm rot="6981886">
                      <a:off x="1447801" y="4876845"/>
                      <a:ext cx="228602" cy="685006"/>
                      <a:chOff x="495304" y="4725194"/>
                      <a:chExt cx="228600" cy="685006"/>
                    </a:xfrm>
                  </p:grpSpPr>
                  <p:sp>
                    <p:nvSpPr>
                      <p:cNvPr id="29" name="Oval 28"/>
                      <p:cNvSpPr/>
                      <p:nvPr/>
                    </p:nvSpPr>
                    <p:spPr>
                      <a:xfrm>
                        <a:off x="494395" y="4951772"/>
                        <a:ext cx="228678" cy="228577"/>
                      </a:xfrm>
                      <a:prstGeom prst="ellipse">
                        <a:avLst/>
                      </a:prstGeom>
                      <a:noFill/>
                      <a:ln w="635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cxnSp>
                    <p:nvCxnSpPr>
                      <p:cNvPr id="30" name="Straight Arrow Connector 29"/>
                      <p:cNvCxnSpPr/>
                      <p:nvPr/>
                    </p:nvCxnSpPr>
                    <p:spPr>
                      <a:xfrm rot="5400000" flipH="1" flipV="1">
                        <a:off x="482744" y="4828363"/>
                        <a:ext cx="228577" cy="1694"/>
                      </a:xfrm>
                      <a:prstGeom prst="straightConnector1">
                        <a:avLst/>
                      </a:prstGeom>
                      <a:ln w="41275">
                        <a:solidFill>
                          <a:schemeClr val="bg1"/>
                        </a:solidFill>
                        <a:tailEnd type="stealth" w="med" len="med"/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1" name="Straight Connector 30"/>
                      <p:cNvCxnSpPr>
                        <a:stCxn id="29" idx="4"/>
                      </p:cNvCxnSpPr>
                      <p:nvPr/>
                    </p:nvCxnSpPr>
                    <p:spPr>
                      <a:xfrm rot="5400000">
                        <a:off x="503165" y="5280974"/>
                        <a:ext cx="226883" cy="1694"/>
                      </a:xfrm>
                      <a:prstGeom prst="line">
                        <a:avLst/>
                      </a:prstGeom>
                      <a:ln w="41275"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28" name="Straight Connector 27"/>
                    <p:cNvCxnSpPr/>
                    <p:nvPr/>
                  </p:nvCxnSpPr>
                  <p:spPr>
                    <a:xfrm rot="11486297">
                      <a:off x="1335200" y="5107559"/>
                      <a:ext cx="137146" cy="37266"/>
                    </a:xfrm>
                    <a:prstGeom prst="line">
                      <a:avLst/>
                    </a:prstGeom>
                    <a:ln w="41275">
                      <a:solidFill>
                        <a:schemeClr val="bg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26" name="Text 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94721" y="1292264"/>
                    <a:ext cx="292838" cy="29872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>
                    <a:outerShdw blurRad="12700" dist="12700" dir="2700000" algn="tl" rotWithShape="0">
                      <a:prstClr val="black"/>
                    </a:outerShdw>
                  </a:effectLst>
                </p:spPr>
                <p:txBody>
                  <a:bodyPr>
                    <a:spAutoFit/>
                  </a:bodyPr>
                  <a:lstStyle/>
                  <a:p>
                    <a:pPr>
                      <a:defRPr/>
                    </a:pPr>
                    <a:r>
                      <a:rPr lang="en-US" sz="1400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Monotype Corsiva" pitchFamily="66" charset="0"/>
                        <a:cs typeface="+mn-cs"/>
                      </a:rPr>
                      <a:t>N</a:t>
                    </a:r>
                  </a:p>
                </p:txBody>
              </p:sp>
            </p:grpSp>
          </p:grpSp>
        </p:grpSp>
        <p:sp>
          <p:nvSpPr>
            <p:cNvPr id="12293" name="TextBox 17"/>
            <p:cNvSpPr txBox="1">
              <a:spLocks noChangeArrowheads="1"/>
            </p:cNvSpPr>
            <p:nvPr/>
          </p:nvSpPr>
          <p:spPr bwMode="auto">
            <a:xfrm>
              <a:off x="6456680" y="6116320"/>
              <a:ext cx="1949573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Blue Marble Matches Image #3</a:t>
              </a:r>
            </a:p>
          </p:txBody>
        </p:sp>
      </p:grpSp>
      <p:sp>
        <p:nvSpPr>
          <p:cNvPr id="12291" name="TextBox 32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EARTH’S MOON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Group 19"/>
          <p:cNvGrpSpPr>
            <a:grpSpLocks/>
          </p:cNvGrpSpPr>
          <p:nvPr/>
        </p:nvGrpSpPr>
        <p:grpSpPr bwMode="auto">
          <a:xfrm>
            <a:off x="374650" y="1295400"/>
            <a:ext cx="2517775" cy="5151438"/>
            <a:chOff x="609600" y="806438"/>
            <a:chExt cx="2518872" cy="5151750"/>
          </a:xfrm>
        </p:grpSpPr>
        <p:grpSp>
          <p:nvGrpSpPr>
            <p:cNvPr id="13333" name="Group 10"/>
            <p:cNvGrpSpPr>
              <a:grpSpLocks/>
            </p:cNvGrpSpPr>
            <p:nvPr/>
          </p:nvGrpSpPr>
          <p:grpSpPr bwMode="auto">
            <a:xfrm rot="-1475771">
              <a:off x="609600" y="5753134"/>
              <a:ext cx="612775" cy="205054"/>
              <a:chOff x="1219599" y="5105047"/>
              <a:chExt cx="685008" cy="228602"/>
            </a:xfrm>
          </p:grpSpPr>
          <p:grpSp>
            <p:nvGrpSpPr>
              <p:cNvPr id="13335" name="Group 49"/>
              <p:cNvGrpSpPr>
                <a:grpSpLocks/>
              </p:cNvGrpSpPr>
              <p:nvPr/>
            </p:nvGrpSpPr>
            <p:grpSpPr bwMode="auto">
              <a:xfrm rot="6981886">
                <a:off x="1447801" y="4876845"/>
                <a:ext cx="228602" cy="685006"/>
                <a:chOff x="495304" y="4725194"/>
                <a:chExt cx="228600" cy="685006"/>
              </a:xfrm>
            </p:grpSpPr>
            <p:sp>
              <p:nvSpPr>
                <p:cNvPr id="14" name="Oval 13"/>
                <p:cNvSpPr/>
                <p:nvPr/>
              </p:nvSpPr>
              <p:spPr>
                <a:xfrm>
                  <a:off x="493896" y="4955745"/>
                  <a:ext cx="228316" cy="229027"/>
                </a:xfrm>
                <a:prstGeom prst="ellipse">
                  <a:avLst/>
                </a:prstGeom>
                <a:noFill/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15" name="Straight Arrow Connector 14"/>
                <p:cNvCxnSpPr/>
                <p:nvPr/>
              </p:nvCxnSpPr>
              <p:spPr>
                <a:xfrm rot="5400000" flipH="1" flipV="1">
                  <a:off x="491965" y="4845614"/>
                  <a:ext cx="229027" cy="1770"/>
                </a:xfrm>
                <a:prstGeom prst="straightConnector1">
                  <a:avLst/>
                </a:prstGeom>
                <a:ln w="41275">
                  <a:solidFill>
                    <a:schemeClr val="bg1"/>
                  </a:solidFill>
                  <a:tailEnd type="stealth" w="med" len="med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Straight Connector 15"/>
                <p:cNvCxnSpPr>
                  <a:stCxn id="14" idx="4"/>
                </p:cNvCxnSpPr>
                <p:nvPr/>
              </p:nvCxnSpPr>
              <p:spPr>
                <a:xfrm rot="5400000">
                  <a:off x="497690" y="5290416"/>
                  <a:ext cx="227252" cy="1769"/>
                </a:xfrm>
                <a:prstGeom prst="line">
                  <a:avLst/>
                </a:prstGeom>
                <a:ln w="41275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3" name="Straight Connector 12"/>
              <p:cNvCxnSpPr/>
              <p:nvPr/>
            </p:nvCxnSpPr>
            <p:spPr>
              <a:xfrm rot="11486297">
                <a:off x="1332946" y="5110514"/>
                <a:ext cx="138482" cy="38938"/>
              </a:xfrm>
              <a:prstGeom prst="line">
                <a:avLst/>
              </a:prstGeom>
              <a:ln w="41275"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Text Box 8"/>
            <p:cNvSpPr txBox="1">
              <a:spLocks noChangeArrowheads="1"/>
            </p:cNvSpPr>
            <p:nvPr/>
          </p:nvSpPr>
          <p:spPr bwMode="auto">
            <a:xfrm>
              <a:off x="2826716" y="806438"/>
              <a:ext cx="301756" cy="3079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12700" dist="12700" dir="2700000" algn="tl" rotWithShape="0">
                <a:prstClr val="black"/>
              </a:outerShdw>
            </a:effectLst>
          </p:spPr>
          <p:txBody>
            <a:bodyPr>
              <a:spAutoFit/>
            </a:bodyPr>
            <a:lstStyle/>
            <a:p>
              <a:pPr>
                <a:defRPr/>
              </a:pPr>
              <a:endParaRPr lang="en-US" sz="1400" b="1" dirty="0">
                <a:solidFill>
                  <a:schemeClr val="bg1">
                    <a:lumMod val="95000"/>
                  </a:schemeClr>
                </a:solidFill>
                <a:latin typeface="Monotype Corsiva" pitchFamily="66" charset="0"/>
              </a:endParaRPr>
            </a:p>
          </p:txBody>
        </p:sp>
      </p:grpSp>
      <p:grpSp>
        <p:nvGrpSpPr>
          <p:cNvPr id="13315" name="Group 5"/>
          <p:cNvGrpSpPr>
            <a:grpSpLocks/>
          </p:cNvGrpSpPr>
          <p:nvPr/>
        </p:nvGrpSpPr>
        <p:grpSpPr bwMode="auto">
          <a:xfrm>
            <a:off x="2111375" y="901700"/>
            <a:ext cx="4921250" cy="5584825"/>
            <a:chOff x="2057400" y="748355"/>
            <a:chExt cx="4997573" cy="5738392"/>
          </a:xfrm>
        </p:grpSpPr>
        <p:grpSp>
          <p:nvGrpSpPr>
            <p:cNvPr id="13317" name="Group 1"/>
            <p:cNvGrpSpPr>
              <a:grpSpLocks/>
            </p:cNvGrpSpPr>
            <p:nvPr/>
          </p:nvGrpSpPr>
          <p:grpSpPr bwMode="auto">
            <a:xfrm>
              <a:off x="2057400" y="748355"/>
              <a:ext cx="4967376" cy="5728645"/>
              <a:chOff x="1981200" y="607108"/>
              <a:chExt cx="4967376" cy="5728645"/>
            </a:xfrm>
          </p:grpSpPr>
          <p:sp>
            <p:nvSpPr>
              <p:cNvPr id="13319" name="TextBox 7"/>
              <p:cNvSpPr txBox="1">
                <a:spLocks noChangeArrowheads="1"/>
              </p:cNvSpPr>
              <p:nvPr/>
            </p:nvSpPr>
            <p:spPr bwMode="auto">
              <a:xfrm>
                <a:off x="1981200" y="6089532"/>
                <a:ext cx="870751" cy="246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000"/>
                  <a:t>LO5 – H105</a:t>
                </a:r>
              </a:p>
            </p:txBody>
          </p:sp>
          <p:grpSp>
            <p:nvGrpSpPr>
              <p:cNvPr id="13320" name="Group 10"/>
              <p:cNvGrpSpPr>
                <a:grpSpLocks/>
              </p:cNvGrpSpPr>
              <p:nvPr/>
            </p:nvGrpSpPr>
            <p:grpSpPr bwMode="auto">
              <a:xfrm>
                <a:off x="2057400" y="607108"/>
                <a:ext cx="4891176" cy="5488892"/>
                <a:chOff x="2057400" y="607108"/>
                <a:chExt cx="4891176" cy="5488892"/>
              </a:xfrm>
            </p:grpSpPr>
            <p:grpSp>
              <p:nvGrpSpPr>
                <p:cNvPr id="13321" name="Group 9"/>
                <p:cNvGrpSpPr>
                  <a:grpSpLocks/>
                </p:cNvGrpSpPr>
                <p:nvPr/>
              </p:nvGrpSpPr>
              <p:grpSpPr bwMode="auto">
                <a:xfrm>
                  <a:off x="2057400" y="607108"/>
                  <a:ext cx="4891176" cy="5488892"/>
                  <a:chOff x="2209800" y="778132"/>
                  <a:chExt cx="4738776" cy="5317868"/>
                </a:xfrm>
              </p:grpSpPr>
              <p:pic>
                <p:nvPicPr>
                  <p:cNvPr id="13330" name="Picture 36" descr="moonimage4cut.jpg"/>
                  <p:cNvPicPr>
                    <a:picLocks noChangeAspect="1"/>
                  </p:cNvPicPr>
                  <p:nvPr/>
                </p:nvPicPr>
                <p:blipFill>
                  <a:blip r:embed="rId3"/>
                  <a:srcRect/>
                  <a:stretch>
                    <a:fillRect/>
                  </a:stretch>
                </p:blipFill>
                <p:spPr bwMode="auto">
                  <a:xfrm>
                    <a:off x="2209800" y="778132"/>
                    <a:ext cx="4738776" cy="5317868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cxnSp>
                <p:nvCxnSpPr>
                  <p:cNvPr id="39" name="Straight Connector 38"/>
                  <p:cNvCxnSpPr/>
                  <p:nvPr/>
                </p:nvCxnSpPr>
                <p:spPr>
                  <a:xfrm flipV="1">
                    <a:off x="2563932" y="5789353"/>
                    <a:ext cx="456072" cy="1580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3332" name="TextBox 4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469727" y="5486216"/>
                    <a:ext cx="639919" cy="307777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sz="1400" b="1">
                        <a:solidFill>
                          <a:schemeClr val="bg1"/>
                        </a:solidFill>
                      </a:rPr>
                      <a:t>30 km</a:t>
                    </a:r>
                  </a:p>
                </p:txBody>
              </p:sp>
            </p:grpSp>
            <p:grpSp>
              <p:nvGrpSpPr>
                <p:cNvPr id="13322" name="Group 9"/>
                <p:cNvGrpSpPr>
                  <a:grpSpLocks/>
                </p:cNvGrpSpPr>
                <p:nvPr/>
              </p:nvGrpSpPr>
              <p:grpSpPr bwMode="auto">
                <a:xfrm>
                  <a:off x="2212975" y="757237"/>
                  <a:ext cx="301625" cy="614363"/>
                  <a:chOff x="2549218" y="5772881"/>
                  <a:chExt cx="301630" cy="614054"/>
                </a:xfrm>
              </p:grpSpPr>
              <p:grpSp>
                <p:nvGrpSpPr>
                  <p:cNvPr id="13323" name="Group 10"/>
                  <p:cNvGrpSpPr>
                    <a:grpSpLocks/>
                  </p:cNvGrpSpPr>
                  <p:nvPr/>
                </p:nvGrpSpPr>
                <p:grpSpPr bwMode="auto">
                  <a:xfrm rot="-6937624">
                    <a:off x="2439591" y="5977439"/>
                    <a:ext cx="614054" cy="204937"/>
                    <a:chOff x="1219599" y="5105047"/>
                    <a:chExt cx="685008" cy="228602"/>
                  </a:xfrm>
                </p:grpSpPr>
                <p:grpSp>
                  <p:nvGrpSpPr>
                    <p:cNvPr id="13325" name="Group 49"/>
                    <p:cNvGrpSpPr>
                      <a:grpSpLocks/>
                    </p:cNvGrpSpPr>
                    <p:nvPr/>
                  </p:nvGrpSpPr>
                  <p:grpSpPr bwMode="auto">
                    <a:xfrm rot="6981886">
                      <a:off x="1447801" y="4876845"/>
                      <a:ext cx="228602" cy="685006"/>
                      <a:chOff x="495304" y="4725194"/>
                      <a:chExt cx="228600" cy="685006"/>
                    </a:xfrm>
                  </p:grpSpPr>
                  <p:sp>
                    <p:nvSpPr>
                      <p:cNvPr id="38" name="Oval 37"/>
                      <p:cNvSpPr/>
                      <p:nvPr/>
                    </p:nvSpPr>
                    <p:spPr>
                      <a:xfrm>
                        <a:off x="495905" y="4952457"/>
                        <a:ext cx="228383" cy="227339"/>
                      </a:xfrm>
                      <a:prstGeom prst="ellipse">
                        <a:avLst/>
                      </a:prstGeom>
                      <a:noFill/>
                      <a:ln w="635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cxnSp>
                    <p:nvCxnSpPr>
                      <p:cNvPr id="40" name="Straight Arrow Connector 39"/>
                      <p:cNvCxnSpPr/>
                      <p:nvPr/>
                    </p:nvCxnSpPr>
                    <p:spPr>
                      <a:xfrm rot="5400000" flipH="1" flipV="1">
                        <a:off x="485302" y="4827998"/>
                        <a:ext cx="229158" cy="1799"/>
                      </a:xfrm>
                      <a:prstGeom prst="straightConnector1">
                        <a:avLst/>
                      </a:prstGeom>
                      <a:ln w="41275">
                        <a:solidFill>
                          <a:schemeClr val="bg1"/>
                        </a:solidFill>
                        <a:tailEnd type="stealth" w="med" len="med"/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1" name="Straight Connector 40"/>
                      <p:cNvCxnSpPr>
                        <a:stCxn id="38" idx="4"/>
                      </p:cNvCxnSpPr>
                      <p:nvPr/>
                    </p:nvCxnSpPr>
                    <p:spPr>
                      <a:xfrm rot="5400000">
                        <a:off x="504553" y="5279748"/>
                        <a:ext cx="227339" cy="1798"/>
                      </a:xfrm>
                      <a:prstGeom prst="line">
                        <a:avLst/>
                      </a:prstGeom>
                      <a:ln w="41275"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36" name="Straight Connector 35"/>
                    <p:cNvCxnSpPr/>
                    <p:nvPr/>
                  </p:nvCxnSpPr>
                  <p:spPr>
                    <a:xfrm rot="11486297">
                      <a:off x="1332390" y="5108901"/>
                      <a:ext cx="138222" cy="37765"/>
                    </a:xfrm>
                    <a:prstGeom prst="line">
                      <a:avLst/>
                    </a:prstGeom>
                    <a:ln w="41275">
                      <a:solidFill>
                        <a:schemeClr val="bg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34" name="Text 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549589" y="5934222"/>
                    <a:ext cx="301472" cy="30813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>
                    <a:outerShdw blurRad="12700" dist="12700" dir="2700000" algn="tl" rotWithShape="0">
                      <a:prstClr val="black"/>
                    </a:outerShdw>
                  </a:effectLst>
                </p:spPr>
                <p:txBody>
                  <a:bodyPr>
                    <a:spAutoFit/>
                  </a:bodyPr>
                  <a:lstStyle/>
                  <a:p>
                    <a:pPr>
                      <a:defRPr/>
                    </a:pPr>
                    <a:r>
                      <a:rPr lang="en-US" sz="1400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Monotype Corsiva" pitchFamily="66" charset="0"/>
                        <a:cs typeface="+mn-cs"/>
                      </a:rPr>
                      <a:t>N</a:t>
                    </a:r>
                  </a:p>
                </p:txBody>
              </p:sp>
            </p:grpSp>
          </p:grpSp>
        </p:grpSp>
        <p:sp>
          <p:nvSpPr>
            <p:cNvPr id="13318" name="TextBox 17"/>
            <p:cNvSpPr txBox="1">
              <a:spLocks noChangeArrowheads="1"/>
            </p:cNvSpPr>
            <p:nvPr/>
          </p:nvSpPr>
          <p:spPr bwMode="auto">
            <a:xfrm>
              <a:off x="5105400" y="6240526"/>
              <a:ext cx="1949573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Blue Marble Matches Image #4</a:t>
              </a:r>
            </a:p>
          </p:txBody>
        </p:sp>
      </p:grpSp>
      <p:sp>
        <p:nvSpPr>
          <p:cNvPr id="13316" name="TextBox 29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EARTH’S MOON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Group 10"/>
          <p:cNvGrpSpPr>
            <a:grpSpLocks/>
          </p:cNvGrpSpPr>
          <p:nvPr/>
        </p:nvGrpSpPr>
        <p:grpSpPr bwMode="auto">
          <a:xfrm rot="-2858646">
            <a:off x="203994" y="6460332"/>
            <a:ext cx="612775" cy="204787"/>
            <a:chOff x="1219599" y="5105047"/>
            <a:chExt cx="685008" cy="228602"/>
          </a:xfrm>
        </p:grpSpPr>
        <p:grpSp>
          <p:nvGrpSpPr>
            <p:cNvPr id="14356" name="Group 49"/>
            <p:cNvGrpSpPr>
              <a:grpSpLocks/>
            </p:cNvGrpSpPr>
            <p:nvPr/>
          </p:nvGrpSpPr>
          <p:grpSpPr bwMode="auto">
            <a:xfrm rot="6981886">
              <a:off x="1447801" y="4876845"/>
              <a:ext cx="228602" cy="685006"/>
              <a:chOff x="495304" y="4725194"/>
              <a:chExt cx="228600" cy="685006"/>
            </a:xfrm>
          </p:grpSpPr>
          <p:sp>
            <p:nvSpPr>
              <p:cNvPr id="14" name="Oval 13"/>
              <p:cNvSpPr/>
              <p:nvPr/>
            </p:nvSpPr>
            <p:spPr>
              <a:xfrm>
                <a:off x="491479" y="4955895"/>
                <a:ext cx="230373" cy="228927"/>
              </a:xfrm>
              <a:prstGeom prst="ellipse">
                <a:avLst/>
              </a:prstGeom>
              <a:noFill/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cxnSp>
            <p:nvCxnSpPr>
              <p:cNvPr id="15" name="Straight Arrow Connector 14"/>
              <p:cNvCxnSpPr/>
              <p:nvPr/>
            </p:nvCxnSpPr>
            <p:spPr>
              <a:xfrm rot="5400000" flipH="1" flipV="1">
                <a:off x="492592" y="4841087"/>
                <a:ext cx="228927" cy="1773"/>
              </a:xfrm>
              <a:prstGeom prst="straightConnector1">
                <a:avLst/>
              </a:prstGeom>
              <a:ln w="41275">
                <a:solidFill>
                  <a:schemeClr val="bg1"/>
                </a:solidFill>
                <a:tailEnd type="stealth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/>
              <p:cNvCxnSpPr>
                <a:stCxn id="14" idx="4"/>
              </p:cNvCxnSpPr>
              <p:nvPr/>
            </p:nvCxnSpPr>
            <p:spPr>
              <a:xfrm rot="5400000">
                <a:off x="495593" y="5290417"/>
                <a:ext cx="227153" cy="1772"/>
              </a:xfrm>
              <a:prstGeom prst="line">
                <a:avLst/>
              </a:prstGeom>
              <a:ln w="41275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3" name="Straight Connector 12"/>
            <p:cNvCxnSpPr/>
            <p:nvPr/>
          </p:nvCxnSpPr>
          <p:spPr>
            <a:xfrm rot="11486297">
              <a:off x="1334354" y="5110380"/>
              <a:ext cx="138421" cy="38986"/>
            </a:xfrm>
            <a:prstGeom prst="line">
              <a:avLst/>
            </a:prstGeom>
            <a:ln w="41275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339" name="Group 4"/>
          <p:cNvGrpSpPr>
            <a:grpSpLocks/>
          </p:cNvGrpSpPr>
          <p:nvPr/>
        </p:nvGrpSpPr>
        <p:grpSpPr bwMode="auto">
          <a:xfrm>
            <a:off x="836613" y="892175"/>
            <a:ext cx="7470775" cy="5605463"/>
            <a:chOff x="750372" y="682753"/>
            <a:chExt cx="7643257" cy="5735668"/>
          </a:xfrm>
        </p:grpSpPr>
        <p:grpSp>
          <p:nvGrpSpPr>
            <p:cNvPr id="14341" name="Group 1"/>
            <p:cNvGrpSpPr>
              <a:grpSpLocks/>
            </p:cNvGrpSpPr>
            <p:nvPr/>
          </p:nvGrpSpPr>
          <p:grpSpPr bwMode="auto">
            <a:xfrm>
              <a:off x="750372" y="682753"/>
              <a:ext cx="7643257" cy="5733420"/>
              <a:chOff x="1177682" y="990600"/>
              <a:chExt cx="6975718" cy="5232680"/>
            </a:xfrm>
          </p:grpSpPr>
          <p:sp>
            <p:nvSpPr>
              <p:cNvPr id="14343" name="TextBox 7"/>
              <p:cNvSpPr txBox="1">
                <a:spLocks noChangeArrowheads="1"/>
              </p:cNvSpPr>
              <p:nvPr/>
            </p:nvSpPr>
            <p:spPr bwMode="auto">
              <a:xfrm>
                <a:off x="1177682" y="5992448"/>
                <a:ext cx="761747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000"/>
                  <a:t>AS15-1010</a:t>
                </a:r>
              </a:p>
            </p:txBody>
          </p:sp>
          <p:grpSp>
            <p:nvGrpSpPr>
              <p:cNvPr id="14344" name="Group 6"/>
              <p:cNvGrpSpPr>
                <a:grpSpLocks/>
              </p:cNvGrpSpPr>
              <p:nvPr/>
            </p:nvGrpSpPr>
            <p:grpSpPr bwMode="auto">
              <a:xfrm>
                <a:off x="1177682" y="990600"/>
                <a:ext cx="6975718" cy="5011196"/>
                <a:chOff x="1177682" y="990600"/>
                <a:chExt cx="6975718" cy="5011196"/>
              </a:xfrm>
            </p:grpSpPr>
            <p:pic>
              <p:nvPicPr>
                <p:cNvPr id="14345" name="Picture 11" descr="moonimage5cut.jpg"/>
                <p:cNvPicPr>
                  <a:picLocks noChangeAspect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1177682" y="990600"/>
                  <a:ext cx="6975718" cy="501119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cxnSp>
              <p:nvCxnSpPr>
                <p:cNvPr id="20" name="Straight Connector 19"/>
                <p:cNvCxnSpPr/>
                <p:nvPr/>
              </p:nvCxnSpPr>
              <p:spPr>
                <a:xfrm>
                  <a:off x="1480072" y="5632329"/>
                  <a:ext cx="1295533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4347" name="TextBox 20"/>
                <p:cNvSpPr txBox="1">
                  <a:spLocks noChangeArrowheads="1"/>
                </p:cNvSpPr>
                <p:nvPr/>
              </p:nvSpPr>
              <p:spPr bwMode="auto">
                <a:xfrm>
                  <a:off x="1742377" y="5266678"/>
                  <a:ext cx="704039" cy="3385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sz="1600" b="1">
                      <a:solidFill>
                        <a:schemeClr val="bg1"/>
                      </a:solidFill>
                    </a:rPr>
                    <a:t>25 km</a:t>
                  </a:r>
                </a:p>
              </p:txBody>
            </p:sp>
            <p:grpSp>
              <p:nvGrpSpPr>
                <p:cNvPr id="14348" name="Group 9"/>
                <p:cNvGrpSpPr>
                  <a:grpSpLocks/>
                </p:cNvGrpSpPr>
                <p:nvPr/>
              </p:nvGrpSpPr>
              <p:grpSpPr bwMode="auto">
                <a:xfrm>
                  <a:off x="1313127" y="1138237"/>
                  <a:ext cx="301625" cy="614363"/>
                  <a:chOff x="2549218" y="5772881"/>
                  <a:chExt cx="301630" cy="614054"/>
                </a:xfrm>
              </p:grpSpPr>
              <p:grpSp>
                <p:nvGrpSpPr>
                  <p:cNvPr id="14349" name="Group 10"/>
                  <p:cNvGrpSpPr>
                    <a:grpSpLocks/>
                  </p:cNvGrpSpPr>
                  <p:nvPr/>
                </p:nvGrpSpPr>
                <p:grpSpPr bwMode="auto">
                  <a:xfrm rot="-6937624">
                    <a:off x="2439591" y="5977439"/>
                    <a:ext cx="614054" cy="204937"/>
                    <a:chOff x="1219599" y="5105047"/>
                    <a:chExt cx="685008" cy="228602"/>
                  </a:xfrm>
                </p:grpSpPr>
                <p:grpSp>
                  <p:nvGrpSpPr>
                    <p:cNvPr id="14351" name="Group 49"/>
                    <p:cNvGrpSpPr>
                      <a:grpSpLocks/>
                    </p:cNvGrpSpPr>
                    <p:nvPr/>
                  </p:nvGrpSpPr>
                  <p:grpSpPr bwMode="auto">
                    <a:xfrm rot="6981886">
                      <a:off x="1447801" y="4876845"/>
                      <a:ext cx="228602" cy="685006"/>
                      <a:chOff x="495304" y="4725194"/>
                      <a:chExt cx="228600" cy="685006"/>
                    </a:xfrm>
                  </p:grpSpPr>
                  <p:sp>
                    <p:nvSpPr>
                      <p:cNvPr id="36" name="Oval 35"/>
                      <p:cNvSpPr/>
                      <p:nvPr/>
                    </p:nvSpPr>
                    <p:spPr>
                      <a:xfrm>
                        <a:off x="494598" y="4952337"/>
                        <a:ext cx="229834" cy="228111"/>
                      </a:xfrm>
                      <a:prstGeom prst="ellipse">
                        <a:avLst/>
                      </a:prstGeom>
                      <a:noFill/>
                      <a:ln w="635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cxnSp>
                    <p:nvCxnSpPr>
                      <p:cNvPr id="37" name="Straight Arrow Connector 36"/>
                      <p:cNvCxnSpPr/>
                      <p:nvPr/>
                    </p:nvCxnSpPr>
                    <p:spPr>
                      <a:xfrm rot="5400000" flipH="1" flipV="1">
                        <a:off x="484148" y="4829315"/>
                        <a:ext cx="228111" cy="1654"/>
                      </a:xfrm>
                      <a:prstGeom prst="straightConnector1">
                        <a:avLst/>
                      </a:prstGeom>
                      <a:ln w="41275">
                        <a:solidFill>
                          <a:schemeClr val="bg1"/>
                        </a:solidFill>
                        <a:tailEnd type="stealth" w="med" len="med"/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8" name="Straight Connector 37"/>
                      <p:cNvCxnSpPr>
                        <a:stCxn id="36" idx="4"/>
                      </p:cNvCxnSpPr>
                      <p:nvPr/>
                    </p:nvCxnSpPr>
                    <p:spPr>
                      <a:xfrm rot="5400000">
                        <a:off x="504002" y="5279545"/>
                        <a:ext cx="226458" cy="1654"/>
                      </a:xfrm>
                      <a:prstGeom prst="line">
                        <a:avLst/>
                      </a:prstGeom>
                      <a:ln w="41275"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35" name="Straight Connector 34"/>
                    <p:cNvCxnSpPr/>
                    <p:nvPr/>
                  </p:nvCxnSpPr>
                  <p:spPr>
                    <a:xfrm rot="11486297">
                      <a:off x="1334889" y="5108033"/>
                      <a:ext cx="138850" cy="38030"/>
                    </a:xfrm>
                    <a:prstGeom prst="line">
                      <a:avLst/>
                    </a:prstGeom>
                    <a:ln w="41275">
                      <a:solidFill>
                        <a:schemeClr val="bg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33" name="Text 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548662" y="5935007"/>
                    <a:ext cx="302395" cy="30820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>
                    <a:outerShdw blurRad="12700" dist="12700" dir="2700000" algn="tl" rotWithShape="0">
                      <a:prstClr val="black"/>
                    </a:outerShdw>
                  </a:effectLst>
                </p:spPr>
                <p:txBody>
                  <a:bodyPr>
                    <a:spAutoFit/>
                  </a:bodyPr>
                  <a:lstStyle/>
                  <a:p>
                    <a:pPr>
                      <a:defRPr/>
                    </a:pPr>
                    <a:r>
                      <a:rPr lang="en-US" sz="1400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Monotype Corsiva" pitchFamily="66" charset="0"/>
                        <a:cs typeface="+mn-cs"/>
                      </a:rPr>
                      <a:t>N</a:t>
                    </a:r>
                  </a:p>
                </p:txBody>
              </p:sp>
            </p:grpSp>
          </p:grpSp>
        </p:grpSp>
        <p:sp>
          <p:nvSpPr>
            <p:cNvPr id="14342" name="TextBox 17"/>
            <p:cNvSpPr txBox="1">
              <a:spLocks noChangeArrowheads="1"/>
            </p:cNvSpPr>
            <p:nvPr/>
          </p:nvSpPr>
          <p:spPr bwMode="auto">
            <a:xfrm>
              <a:off x="6432427" y="6172200"/>
              <a:ext cx="1949573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Blue Marble Matches Image #5</a:t>
              </a:r>
            </a:p>
          </p:txBody>
        </p:sp>
      </p:grpSp>
      <p:sp>
        <p:nvSpPr>
          <p:cNvPr id="14340" name="TextBox 27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EARTH’S MOON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Group 2"/>
          <p:cNvGrpSpPr>
            <a:grpSpLocks/>
          </p:cNvGrpSpPr>
          <p:nvPr/>
        </p:nvGrpSpPr>
        <p:grpSpPr bwMode="auto">
          <a:xfrm>
            <a:off x="430213" y="950913"/>
            <a:ext cx="8283575" cy="5462587"/>
            <a:chOff x="443608" y="1031421"/>
            <a:chExt cx="8283832" cy="5463200"/>
          </a:xfrm>
        </p:grpSpPr>
        <p:grpSp>
          <p:nvGrpSpPr>
            <p:cNvPr id="15364" name="Group 1"/>
            <p:cNvGrpSpPr>
              <a:grpSpLocks/>
            </p:cNvGrpSpPr>
            <p:nvPr/>
          </p:nvGrpSpPr>
          <p:grpSpPr bwMode="auto">
            <a:xfrm>
              <a:off x="443608" y="1031421"/>
              <a:ext cx="8274928" cy="5455739"/>
              <a:chOff x="335672" y="761999"/>
              <a:chExt cx="8274928" cy="5455739"/>
            </a:xfrm>
          </p:grpSpPr>
          <p:sp>
            <p:nvSpPr>
              <p:cNvPr id="15366" name="TextBox 7"/>
              <p:cNvSpPr txBox="1">
                <a:spLocks noChangeArrowheads="1"/>
              </p:cNvSpPr>
              <p:nvPr/>
            </p:nvSpPr>
            <p:spPr bwMode="auto">
              <a:xfrm>
                <a:off x="348009" y="5971517"/>
                <a:ext cx="941283" cy="246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000"/>
                  <a:t>A15_m_0424</a:t>
                </a:r>
              </a:p>
            </p:txBody>
          </p:sp>
          <p:grpSp>
            <p:nvGrpSpPr>
              <p:cNvPr id="15367" name="Group 10"/>
              <p:cNvGrpSpPr>
                <a:grpSpLocks/>
              </p:cNvGrpSpPr>
              <p:nvPr/>
            </p:nvGrpSpPr>
            <p:grpSpPr bwMode="auto">
              <a:xfrm>
                <a:off x="335672" y="761999"/>
                <a:ext cx="8274928" cy="5209519"/>
                <a:chOff x="335672" y="761999"/>
                <a:chExt cx="8274928" cy="5209519"/>
              </a:xfrm>
            </p:grpSpPr>
            <p:pic>
              <p:nvPicPr>
                <p:cNvPr id="15368" name="Picture 19" descr="moonimage6cut.jpg"/>
                <p:cNvPicPr>
                  <a:picLocks noChangeAspect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335672" y="761999"/>
                  <a:ext cx="8274928" cy="520951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cxnSp>
              <p:nvCxnSpPr>
                <p:cNvPr id="22" name="Straight Connector 21"/>
                <p:cNvCxnSpPr/>
                <p:nvPr/>
              </p:nvCxnSpPr>
              <p:spPr>
                <a:xfrm>
                  <a:off x="610318" y="5558374"/>
                  <a:ext cx="900141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5370" name="TextBox 24"/>
                <p:cNvSpPr txBox="1">
                  <a:spLocks noChangeArrowheads="1"/>
                </p:cNvSpPr>
                <p:nvPr/>
              </p:nvSpPr>
              <p:spPr bwMode="auto">
                <a:xfrm>
                  <a:off x="708819" y="5211993"/>
                  <a:ext cx="704039" cy="3385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sz="1600" b="1">
                      <a:solidFill>
                        <a:schemeClr val="bg1"/>
                      </a:solidFill>
                    </a:rPr>
                    <a:t>10 km</a:t>
                  </a:r>
                </a:p>
              </p:txBody>
            </p:sp>
            <p:grpSp>
              <p:nvGrpSpPr>
                <p:cNvPr id="15371" name="Group 17"/>
                <p:cNvGrpSpPr>
                  <a:grpSpLocks/>
                </p:cNvGrpSpPr>
                <p:nvPr/>
              </p:nvGrpSpPr>
              <p:grpSpPr bwMode="auto">
                <a:xfrm>
                  <a:off x="8247063" y="835223"/>
                  <a:ext cx="287337" cy="307777"/>
                  <a:chOff x="8599100" y="543198"/>
                  <a:chExt cx="254234" cy="272144"/>
                </a:xfrm>
              </p:grpSpPr>
              <p:sp>
                <p:nvSpPr>
                  <p:cNvPr id="21" name="Oval 20"/>
                  <p:cNvSpPr/>
                  <p:nvPr/>
                </p:nvSpPr>
                <p:spPr bwMode="auto">
                  <a:xfrm>
                    <a:off x="8598540" y="573914"/>
                    <a:ext cx="254243" cy="230234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/>
                  </a:p>
                </p:txBody>
              </p:sp>
              <p:sp>
                <p:nvSpPr>
                  <p:cNvPr id="15381" name="Rectangle 15"/>
                  <p:cNvSpPr>
                    <a:spLocks noChangeArrowheads="1"/>
                  </p:cNvSpPr>
                  <p:nvPr/>
                </p:nvSpPr>
                <p:spPr bwMode="auto">
                  <a:xfrm>
                    <a:off x="8633058" y="543198"/>
                    <a:ext cx="190500" cy="27214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 algn="ctr" eaLnBrk="0" hangingPunct="0"/>
                    <a:r>
                      <a:rPr lang="en-US" sz="1400" b="1">
                        <a:solidFill>
                          <a:schemeClr val="bg1"/>
                        </a:solidFill>
                        <a:latin typeface="Calibri" pitchFamily="34" charset="0"/>
                      </a:rPr>
                      <a:t>6</a:t>
                    </a:r>
                  </a:p>
                </p:txBody>
              </p:sp>
            </p:grpSp>
            <p:grpSp>
              <p:nvGrpSpPr>
                <p:cNvPr id="15372" name="Group 9"/>
                <p:cNvGrpSpPr>
                  <a:grpSpLocks/>
                </p:cNvGrpSpPr>
                <p:nvPr/>
              </p:nvGrpSpPr>
              <p:grpSpPr bwMode="auto">
                <a:xfrm>
                  <a:off x="460375" y="914400"/>
                  <a:ext cx="301625" cy="614363"/>
                  <a:chOff x="2549218" y="5772881"/>
                  <a:chExt cx="301630" cy="614054"/>
                </a:xfrm>
              </p:grpSpPr>
              <p:grpSp>
                <p:nvGrpSpPr>
                  <p:cNvPr id="15373" name="Group 10"/>
                  <p:cNvGrpSpPr>
                    <a:grpSpLocks/>
                  </p:cNvGrpSpPr>
                  <p:nvPr/>
                </p:nvGrpSpPr>
                <p:grpSpPr bwMode="auto">
                  <a:xfrm rot="-6937624">
                    <a:off x="2439591" y="5977439"/>
                    <a:ext cx="614054" cy="204937"/>
                    <a:chOff x="1219599" y="5105047"/>
                    <a:chExt cx="685008" cy="228602"/>
                  </a:xfrm>
                </p:grpSpPr>
                <p:grpSp>
                  <p:nvGrpSpPr>
                    <p:cNvPr id="15375" name="Group 49"/>
                    <p:cNvGrpSpPr>
                      <a:grpSpLocks/>
                    </p:cNvGrpSpPr>
                    <p:nvPr/>
                  </p:nvGrpSpPr>
                  <p:grpSpPr bwMode="auto">
                    <a:xfrm rot="6981886">
                      <a:off x="1447801" y="4876845"/>
                      <a:ext cx="228602" cy="685006"/>
                      <a:chOff x="495304" y="4725194"/>
                      <a:chExt cx="228600" cy="685006"/>
                    </a:xfrm>
                  </p:grpSpPr>
                  <p:sp>
                    <p:nvSpPr>
                      <p:cNvPr id="30" name="Oval 29"/>
                      <p:cNvSpPr/>
                      <p:nvPr/>
                    </p:nvSpPr>
                    <p:spPr>
                      <a:xfrm>
                        <a:off x="496436" y="4951788"/>
                        <a:ext cx="228445" cy="228361"/>
                      </a:xfrm>
                      <a:prstGeom prst="ellipse">
                        <a:avLst/>
                      </a:prstGeom>
                      <a:noFill/>
                      <a:ln w="635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cxnSp>
                    <p:nvCxnSpPr>
                      <p:cNvPr id="31" name="Straight Arrow Connector 30"/>
                      <p:cNvCxnSpPr/>
                      <p:nvPr/>
                    </p:nvCxnSpPr>
                    <p:spPr>
                      <a:xfrm rot="5400000" flipH="1" flipV="1">
                        <a:off x="484569" y="4828004"/>
                        <a:ext cx="228361" cy="1770"/>
                      </a:xfrm>
                      <a:prstGeom prst="straightConnector1">
                        <a:avLst/>
                      </a:prstGeom>
                      <a:ln w="41275">
                        <a:solidFill>
                          <a:schemeClr val="bg1"/>
                        </a:solidFill>
                        <a:tailEnd type="stealth" w="med" len="med"/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2" name="Straight Connector 31"/>
                      <p:cNvCxnSpPr>
                        <a:stCxn id="30" idx="4"/>
                      </p:cNvCxnSpPr>
                      <p:nvPr/>
                    </p:nvCxnSpPr>
                    <p:spPr>
                      <a:xfrm rot="5400000">
                        <a:off x="505446" y="5280082"/>
                        <a:ext cx="226591" cy="1770"/>
                      </a:xfrm>
                      <a:prstGeom prst="line">
                        <a:avLst/>
                      </a:prstGeom>
                      <a:ln w="41275"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29" name="Straight Connector 28"/>
                    <p:cNvCxnSpPr/>
                    <p:nvPr/>
                  </p:nvCxnSpPr>
                  <p:spPr>
                    <a:xfrm rot="11486297">
                      <a:off x="1333475" y="5109652"/>
                      <a:ext cx="138079" cy="37190"/>
                    </a:xfrm>
                    <a:prstGeom prst="line">
                      <a:avLst/>
                    </a:prstGeom>
                    <a:ln w="41275">
                      <a:solidFill>
                        <a:schemeClr val="bg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27" name="Text 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549931" y="5934759"/>
                    <a:ext cx="301639" cy="30785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>
                    <a:outerShdw blurRad="12700" dist="12700" dir="2700000" algn="tl" rotWithShape="0">
                      <a:prstClr val="black"/>
                    </a:outerShdw>
                  </a:effectLst>
                </p:spPr>
                <p:txBody>
                  <a:bodyPr>
                    <a:spAutoFit/>
                  </a:bodyPr>
                  <a:lstStyle/>
                  <a:p>
                    <a:pPr>
                      <a:defRPr/>
                    </a:pPr>
                    <a:r>
                      <a:rPr lang="en-US" sz="1400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Monotype Corsiva" pitchFamily="66" charset="0"/>
                        <a:cs typeface="+mn-cs"/>
                      </a:rPr>
                      <a:t>N</a:t>
                    </a:r>
                  </a:p>
                </p:txBody>
              </p:sp>
            </p:grpSp>
          </p:grpSp>
        </p:grpSp>
        <p:sp>
          <p:nvSpPr>
            <p:cNvPr id="15365" name="TextBox 17"/>
            <p:cNvSpPr txBox="1">
              <a:spLocks noChangeArrowheads="1"/>
            </p:cNvSpPr>
            <p:nvPr/>
          </p:nvSpPr>
          <p:spPr bwMode="auto">
            <a:xfrm>
              <a:off x="6777867" y="6248400"/>
              <a:ext cx="1949573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Blue Marble Matches Image #6</a:t>
              </a:r>
            </a:p>
          </p:txBody>
        </p:sp>
      </p:grpSp>
      <p:sp>
        <p:nvSpPr>
          <p:cNvPr id="15363" name="TextBox 33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EARTH’S MOON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Group 19"/>
          <p:cNvGrpSpPr>
            <a:grpSpLocks/>
          </p:cNvGrpSpPr>
          <p:nvPr/>
        </p:nvGrpSpPr>
        <p:grpSpPr bwMode="auto">
          <a:xfrm rot="6104895">
            <a:off x="807243" y="4310857"/>
            <a:ext cx="1903413" cy="927100"/>
            <a:chOff x="606190" y="4954587"/>
            <a:chExt cx="1903401" cy="927374"/>
          </a:xfrm>
        </p:grpSpPr>
        <p:grpSp>
          <p:nvGrpSpPr>
            <p:cNvPr id="16406" name="Group 10"/>
            <p:cNvGrpSpPr>
              <a:grpSpLocks/>
            </p:cNvGrpSpPr>
            <p:nvPr/>
          </p:nvGrpSpPr>
          <p:grpSpPr bwMode="auto">
            <a:xfrm rot="-10032269">
              <a:off x="606190" y="5679021"/>
              <a:ext cx="612775" cy="202940"/>
              <a:chOff x="1219599" y="5105047"/>
              <a:chExt cx="685008" cy="228602"/>
            </a:xfrm>
          </p:grpSpPr>
          <p:grpSp>
            <p:nvGrpSpPr>
              <p:cNvPr id="16408" name="Group 49"/>
              <p:cNvGrpSpPr>
                <a:grpSpLocks/>
              </p:cNvGrpSpPr>
              <p:nvPr/>
            </p:nvGrpSpPr>
            <p:grpSpPr bwMode="auto">
              <a:xfrm rot="6981886">
                <a:off x="1447801" y="4876845"/>
                <a:ext cx="228602" cy="685006"/>
                <a:chOff x="495304" y="4725194"/>
                <a:chExt cx="228600" cy="685006"/>
              </a:xfrm>
            </p:grpSpPr>
            <p:sp>
              <p:nvSpPr>
                <p:cNvPr id="14" name="Oval 13"/>
                <p:cNvSpPr/>
                <p:nvPr/>
              </p:nvSpPr>
              <p:spPr>
                <a:xfrm>
                  <a:off x="493957" y="4954454"/>
                  <a:ext cx="228961" cy="228927"/>
                </a:xfrm>
                <a:prstGeom prst="ellipse">
                  <a:avLst/>
                </a:prstGeom>
                <a:noFill/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15" name="Straight Arrow Connector 14"/>
                <p:cNvCxnSpPr/>
                <p:nvPr/>
              </p:nvCxnSpPr>
              <p:spPr>
                <a:xfrm rot="5400000" flipH="1" flipV="1">
                  <a:off x="496134" y="4838829"/>
                  <a:ext cx="228926" cy="1789"/>
                </a:xfrm>
                <a:prstGeom prst="straightConnector1">
                  <a:avLst/>
                </a:prstGeom>
                <a:ln w="41275">
                  <a:solidFill>
                    <a:schemeClr val="bg1"/>
                  </a:solidFill>
                  <a:tailEnd type="stealth" w="med" len="med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Straight Connector 15"/>
                <p:cNvCxnSpPr>
                  <a:stCxn id="14" idx="4"/>
                </p:cNvCxnSpPr>
                <p:nvPr/>
              </p:nvCxnSpPr>
              <p:spPr>
                <a:xfrm rot="5400000">
                  <a:off x="497517" y="5288520"/>
                  <a:ext cx="227152" cy="1789"/>
                </a:xfrm>
                <a:prstGeom prst="line">
                  <a:avLst/>
                </a:prstGeom>
                <a:ln w="41275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3" name="Straight Connector 12"/>
              <p:cNvCxnSpPr/>
              <p:nvPr/>
            </p:nvCxnSpPr>
            <p:spPr>
              <a:xfrm rot="11486297">
                <a:off x="1332888" y="5113163"/>
                <a:ext cx="138420" cy="39353"/>
              </a:xfrm>
              <a:prstGeom prst="line">
                <a:avLst/>
              </a:prstGeom>
              <a:ln w="41275"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Text Box 8"/>
            <p:cNvSpPr txBox="1">
              <a:spLocks noChangeArrowheads="1"/>
            </p:cNvSpPr>
            <p:nvPr/>
          </p:nvSpPr>
          <p:spPr bwMode="auto">
            <a:xfrm rot="15495105">
              <a:off x="2205572" y="4953778"/>
              <a:ext cx="301714" cy="3047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12700" dist="12700" dir="2700000" algn="tl" rotWithShape="0">
                <a:prstClr val="black"/>
              </a:outerShdw>
            </a:effectLst>
          </p:spPr>
          <p:txBody>
            <a:bodyPr>
              <a:spAutoFit/>
            </a:bodyPr>
            <a:lstStyle/>
            <a:p>
              <a:pPr>
                <a:defRPr/>
              </a:pPr>
              <a:endParaRPr lang="en-US" sz="1400" b="1" dirty="0">
                <a:solidFill>
                  <a:schemeClr val="bg1">
                    <a:lumMod val="95000"/>
                  </a:schemeClr>
                </a:solidFill>
                <a:latin typeface="Monotype Corsiva" pitchFamily="66" charset="0"/>
              </a:endParaRPr>
            </a:p>
          </p:txBody>
        </p:sp>
      </p:grpSp>
      <p:cxnSp>
        <p:nvCxnSpPr>
          <p:cNvPr id="21" name="Straight Connector 20"/>
          <p:cNvCxnSpPr/>
          <p:nvPr/>
        </p:nvCxnSpPr>
        <p:spPr>
          <a:xfrm>
            <a:off x="6931025" y="1090613"/>
            <a:ext cx="1428750" cy="542925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88" name="TextBox 21"/>
          <p:cNvSpPr txBox="1">
            <a:spLocks noChangeArrowheads="1"/>
          </p:cNvSpPr>
          <p:nvPr/>
        </p:nvSpPr>
        <p:spPr bwMode="auto">
          <a:xfrm rot="1189623">
            <a:off x="7472363" y="993775"/>
            <a:ext cx="744537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solidFill>
                  <a:schemeClr val="bg1"/>
                </a:solidFill>
              </a:rPr>
              <a:t>40 km</a:t>
            </a:r>
          </a:p>
        </p:txBody>
      </p:sp>
      <p:grpSp>
        <p:nvGrpSpPr>
          <p:cNvPr id="16389" name="Group 6"/>
          <p:cNvGrpSpPr>
            <a:grpSpLocks/>
          </p:cNvGrpSpPr>
          <p:nvPr/>
        </p:nvGrpSpPr>
        <p:grpSpPr bwMode="auto">
          <a:xfrm>
            <a:off x="760413" y="912813"/>
            <a:ext cx="7620000" cy="5584825"/>
            <a:chOff x="760636" y="806397"/>
            <a:chExt cx="7620217" cy="5584243"/>
          </a:xfrm>
        </p:grpSpPr>
        <p:grpSp>
          <p:nvGrpSpPr>
            <p:cNvPr id="16391" name="Group 2"/>
            <p:cNvGrpSpPr>
              <a:grpSpLocks/>
            </p:cNvGrpSpPr>
            <p:nvPr/>
          </p:nvGrpSpPr>
          <p:grpSpPr bwMode="auto">
            <a:xfrm>
              <a:off x="760636" y="806397"/>
              <a:ext cx="7613281" cy="5581351"/>
              <a:chOff x="1056642" y="806397"/>
              <a:chExt cx="7230004" cy="5300368"/>
            </a:xfrm>
          </p:grpSpPr>
          <p:sp>
            <p:nvSpPr>
              <p:cNvPr id="16393" name="TextBox 7"/>
              <p:cNvSpPr txBox="1">
                <a:spLocks noChangeArrowheads="1"/>
              </p:cNvSpPr>
              <p:nvPr/>
            </p:nvSpPr>
            <p:spPr bwMode="auto">
              <a:xfrm>
                <a:off x="1057937" y="5872940"/>
                <a:ext cx="679251" cy="2338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000"/>
                  <a:t>Apollo 15</a:t>
                </a:r>
              </a:p>
            </p:txBody>
          </p:sp>
          <p:grpSp>
            <p:nvGrpSpPr>
              <p:cNvPr id="16394" name="Group 9"/>
              <p:cNvGrpSpPr>
                <a:grpSpLocks/>
              </p:cNvGrpSpPr>
              <p:nvPr/>
            </p:nvGrpSpPr>
            <p:grpSpPr bwMode="auto">
              <a:xfrm>
                <a:off x="1056642" y="806397"/>
                <a:ext cx="7230004" cy="5107630"/>
                <a:chOff x="1056642" y="806397"/>
                <a:chExt cx="7230004" cy="5107630"/>
              </a:xfrm>
            </p:grpSpPr>
            <p:pic>
              <p:nvPicPr>
                <p:cNvPr id="16395" name="Picture 1"/>
                <p:cNvPicPr>
                  <a:picLocks noChangeAspect="1" noChangeArrowheads="1"/>
                </p:cNvPicPr>
                <p:nvPr/>
              </p:nvPicPr>
              <p:blipFill>
                <a:blip r:embed="rId3">
                  <a:grayscl/>
                </a:blip>
                <a:srcRect t="4999" b="16679"/>
                <a:stretch>
                  <a:fillRect/>
                </a:stretch>
              </p:blipFill>
              <p:spPr bwMode="auto">
                <a:xfrm>
                  <a:off x="1056642" y="806397"/>
                  <a:ext cx="7230004" cy="5061003"/>
                </a:xfrm>
                <a:prstGeom prst="rect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</p:spPr>
            </p:pic>
            <p:grpSp>
              <p:nvGrpSpPr>
                <p:cNvPr id="16396" name="Group 1"/>
                <p:cNvGrpSpPr>
                  <a:grpSpLocks/>
                </p:cNvGrpSpPr>
                <p:nvPr/>
              </p:nvGrpSpPr>
              <p:grpSpPr bwMode="auto">
                <a:xfrm>
                  <a:off x="1146175" y="914400"/>
                  <a:ext cx="301625" cy="614363"/>
                  <a:chOff x="1017234" y="1066799"/>
                  <a:chExt cx="301625" cy="614363"/>
                </a:xfrm>
              </p:grpSpPr>
              <p:grpSp>
                <p:nvGrpSpPr>
                  <p:cNvPr id="16399" name="Group 10"/>
                  <p:cNvGrpSpPr>
                    <a:grpSpLocks/>
                  </p:cNvGrpSpPr>
                  <p:nvPr/>
                </p:nvGrpSpPr>
                <p:grpSpPr bwMode="auto">
                  <a:xfrm rot="3807474">
                    <a:off x="880815" y="1271514"/>
                    <a:ext cx="614363" cy="204934"/>
                    <a:chOff x="1219599" y="5105047"/>
                    <a:chExt cx="685008" cy="228602"/>
                  </a:xfrm>
                </p:grpSpPr>
                <p:grpSp>
                  <p:nvGrpSpPr>
                    <p:cNvPr id="16401" name="Group 49"/>
                    <p:cNvGrpSpPr>
                      <a:grpSpLocks/>
                    </p:cNvGrpSpPr>
                    <p:nvPr/>
                  </p:nvGrpSpPr>
                  <p:grpSpPr bwMode="auto">
                    <a:xfrm rot="6981886">
                      <a:off x="1447801" y="4876845"/>
                      <a:ext cx="228602" cy="685006"/>
                      <a:chOff x="495304" y="4725194"/>
                      <a:chExt cx="228600" cy="685006"/>
                    </a:xfrm>
                  </p:grpSpPr>
                  <p:sp>
                    <p:nvSpPr>
                      <p:cNvPr id="38" name="Oval 37"/>
                      <p:cNvSpPr/>
                      <p:nvPr/>
                    </p:nvSpPr>
                    <p:spPr>
                      <a:xfrm>
                        <a:off x="496346" y="4954126"/>
                        <a:ext cx="228714" cy="226902"/>
                      </a:xfrm>
                      <a:prstGeom prst="ellipse">
                        <a:avLst/>
                      </a:prstGeom>
                      <a:noFill/>
                      <a:ln w="635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cxnSp>
                    <p:nvCxnSpPr>
                      <p:cNvPr id="39" name="Straight Arrow Connector 38"/>
                      <p:cNvCxnSpPr/>
                      <p:nvPr/>
                    </p:nvCxnSpPr>
                    <p:spPr>
                      <a:xfrm rot="5400000" flipH="1" flipV="1">
                        <a:off x="490413" y="4831408"/>
                        <a:ext cx="226902" cy="1681"/>
                      </a:xfrm>
                      <a:prstGeom prst="straightConnector1">
                        <a:avLst/>
                      </a:prstGeom>
                      <a:ln w="41275">
                        <a:solidFill>
                          <a:schemeClr val="bg1"/>
                        </a:solidFill>
                        <a:tailEnd type="stealth" w="med" len="med"/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0" name="Straight Connector 39"/>
                      <p:cNvCxnSpPr>
                        <a:stCxn id="38" idx="4"/>
                      </p:cNvCxnSpPr>
                      <p:nvPr/>
                    </p:nvCxnSpPr>
                    <p:spPr>
                      <a:xfrm rot="5400000">
                        <a:off x="508371" y="5277704"/>
                        <a:ext cx="225222" cy="1682"/>
                      </a:xfrm>
                      <a:prstGeom prst="line">
                        <a:avLst/>
                      </a:prstGeom>
                      <a:ln w="41275"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37" name="Straight Connector 36"/>
                    <p:cNvCxnSpPr/>
                    <p:nvPr/>
                  </p:nvCxnSpPr>
                  <p:spPr>
                    <a:xfrm rot="11486297">
                      <a:off x="1332670" y="5110572"/>
                      <a:ext cx="137822" cy="36998"/>
                    </a:xfrm>
                    <a:prstGeom prst="line">
                      <a:avLst/>
                    </a:prstGeom>
                    <a:ln w="41275">
                      <a:solidFill>
                        <a:schemeClr val="bg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35" name="Text 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16650" y="1228625"/>
                    <a:ext cx="301524" cy="30751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>
                    <a:outerShdw blurRad="12700" dist="12700" dir="2700000" algn="tl" rotWithShape="0">
                      <a:prstClr val="black"/>
                    </a:outerShdw>
                  </a:effectLst>
                </p:spPr>
                <p:txBody>
                  <a:bodyPr>
                    <a:spAutoFit/>
                  </a:bodyPr>
                  <a:lstStyle/>
                  <a:p>
                    <a:pPr>
                      <a:defRPr/>
                    </a:pPr>
                    <a:r>
                      <a:rPr lang="en-US" sz="1400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Monotype Corsiva" pitchFamily="66" charset="0"/>
                        <a:cs typeface="+mn-cs"/>
                      </a:rPr>
                      <a:t>N</a:t>
                    </a:r>
                  </a:p>
                </p:txBody>
              </p:sp>
            </p:grpSp>
            <p:cxnSp>
              <p:nvCxnSpPr>
                <p:cNvPr id="41" name="Straight Connector 40"/>
                <p:cNvCxnSpPr/>
                <p:nvPr/>
              </p:nvCxnSpPr>
              <p:spPr>
                <a:xfrm rot="7800000">
                  <a:off x="1551206" y="4856766"/>
                  <a:ext cx="960229" cy="1153331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6398" name="TextBox 41"/>
                <p:cNvSpPr txBox="1">
                  <a:spLocks noChangeArrowheads="1"/>
                </p:cNvSpPr>
                <p:nvPr/>
              </p:nvSpPr>
              <p:spPr bwMode="auto">
                <a:xfrm>
                  <a:off x="1694156" y="5087687"/>
                  <a:ext cx="704039" cy="3385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sz="1600" b="1">
                      <a:solidFill>
                        <a:schemeClr val="bg1"/>
                      </a:solidFill>
                    </a:rPr>
                    <a:t>40 km</a:t>
                  </a:r>
                </a:p>
              </p:txBody>
            </p:sp>
          </p:grpSp>
        </p:grpSp>
        <p:sp>
          <p:nvSpPr>
            <p:cNvPr id="16392" name="TextBox 17"/>
            <p:cNvSpPr txBox="1">
              <a:spLocks noChangeArrowheads="1"/>
            </p:cNvSpPr>
            <p:nvPr/>
          </p:nvSpPr>
          <p:spPr bwMode="auto">
            <a:xfrm>
              <a:off x="6431280" y="6144419"/>
              <a:ext cx="1949573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Blue Marble Matches Image #7</a:t>
              </a:r>
            </a:p>
          </p:txBody>
        </p:sp>
      </p:grpSp>
      <p:sp>
        <p:nvSpPr>
          <p:cNvPr id="16390" name="TextBox 32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EARTH’S MOON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Group 49"/>
          <p:cNvGrpSpPr>
            <a:grpSpLocks/>
          </p:cNvGrpSpPr>
          <p:nvPr/>
        </p:nvGrpSpPr>
        <p:grpSpPr bwMode="auto">
          <a:xfrm rot="4245022">
            <a:off x="449263" y="5149850"/>
            <a:ext cx="204788" cy="611187"/>
            <a:chOff x="495304" y="4725194"/>
            <a:chExt cx="228600" cy="685006"/>
          </a:xfrm>
        </p:grpSpPr>
        <p:sp>
          <p:nvSpPr>
            <p:cNvPr id="14" name="Oval 13"/>
            <p:cNvSpPr/>
            <p:nvPr/>
          </p:nvSpPr>
          <p:spPr>
            <a:xfrm>
              <a:off x="494671" y="4954910"/>
              <a:ext cx="230372" cy="229522"/>
            </a:xfrm>
            <a:prstGeom prst="ellipse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15" name="Straight Arrow Connector 14"/>
            <p:cNvCxnSpPr/>
            <p:nvPr/>
          </p:nvCxnSpPr>
          <p:spPr>
            <a:xfrm rot="5400000" flipH="1" flipV="1">
              <a:off x="494100" y="4842283"/>
              <a:ext cx="229522" cy="1773"/>
            </a:xfrm>
            <a:prstGeom prst="straightConnector1">
              <a:avLst/>
            </a:prstGeom>
            <a:ln w="41275">
              <a:solidFill>
                <a:schemeClr val="bg1"/>
              </a:solidFill>
              <a:tailEnd type="stealth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>
              <a:stCxn id="14" idx="4"/>
            </p:cNvCxnSpPr>
            <p:nvPr/>
          </p:nvCxnSpPr>
          <p:spPr>
            <a:xfrm rot="5400000">
              <a:off x="496768" y="5290500"/>
              <a:ext cx="227742" cy="1773"/>
            </a:xfrm>
            <a:prstGeom prst="line">
              <a:avLst/>
            </a:prstGeom>
            <a:ln w="412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3" name="Straight Connector 12"/>
          <p:cNvCxnSpPr/>
          <p:nvPr/>
        </p:nvCxnSpPr>
        <p:spPr bwMode="auto">
          <a:xfrm rot="8749433">
            <a:off x="758825" y="5740400"/>
            <a:ext cx="123825" cy="34925"/>
          </a:xfrm>
          <a:prstGeom prst="line">
            <a:avLst/>
          </a:prstGeom>
          <a:ln w="41275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Box 8"/>
          <p:cNvSpPr txBox="1">
            <a:spLocks noChangeArrowheads="1"/>
          </p:cNvSpPr>
          <p:nvPr/>
        </p:nvSpPr>
        <p:spPr bwMode="auto">
          <a:xfrm>
            <a:off x="1219200" y="5562600"/>
            <a:ext cx="3016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2700" dist="12700" dir="2700000" algn="tl" rotWithShape="0">
              <a:prstClr val="black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US" sz="1400" b="1" dirty="0">
                <a:solidFill>
                  <a:schemeClr val="bg1">
                    <a:lumMod val="95000"/>
                  </a:schemeClr>
                </a:solidFill>
                <a:latin typeface="Monotype Corsiva" pitchFamily="66" charset="0"/>
              </a:rPr>
              <a:t>N</a:t>
            </a:r>
          </a:p>
        </p:txBody>
      </p:sp>
      <p:cxnSp>
        <p:nvCxnSpPr>
          <p:cNvPr id="20" name="Straight Connector 19"/>
          <p:cNvCxnSpPr/>
          <p:nvPr/>
        </p:nvCxnSpPr>
        <p:spPr>
          <a:xfrm>
            <a:off x="2066925" y="5572125"/>
            <a:ext cx="1857375" cy="3810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14" name="TextBox 20"/>
          <p:cNvSpPr txBox="1">
            <a:spLocks noChangeArrowheads="1"/>
          </p:cNvSpPr>
          <p:nvPr/>
        </p:nvSpPr>
        <p:spPr bwMode="auto">
          <a:xfrm>
            <a:off x="2667000" y="5181600"/>
            <a:ext cx="812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20 km</a:t>
            </a:r>
          </a:p>
        </p:txBody>
      </p:sp>
      <p:cxnSp>
        <p:nvCxnSpPr>
          <p:cNvPr id="22" name="Straight Arrow Connector 21"/>
          <p:cNvCxnSpPr/>
          <p:nvPr/>
        </p:nvCxnSpPr>
        <p:spPr bwMode="auto">
          <a:xfrm rot="16200000" flipV="1">
            <a:off x="1301750" y="5480050"/>
            <a:ext cx="234950" cy="0"/>
          </a:xfrm>
          <a:prstGeom prst="straightConnector1">
            <a:avLst/>
          </a:prstGeom>
          <a:ln w="41275">
            <a:solidFill>
              <a:schemeClr val="bg1"/>
            </a:solidFill>
            <a:tailEnd type="stealth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 bwMode="auto">
          <a:xfrm rot="16200000" flipH="1">
            <a:off x="1333500" y="5876925"/>
            <a:ext cx="171450" cy="0"/>
          </a:xfrm>
          <a:prstGeom prst="line">
            <a:avLst/>
          </a:prstGeom>
          <a:ln w="41275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417" name="Group 4"/>
          <p:cNvGrpSpPr>
            <a:grpSpLocks/>
          </p:cNvGrpSpPr>
          <p:nvPr/>
        </p:nvGrpSpPr>
        <p:grpSpPr bwMode="auto">
          <a:xfrm>
            <a:off x="742950" y="884238"/>
            <a:ext cx="7658100" cy="5613400"/>
            <a:chOff x="701424" y="692642"/>
            <a:chExt cx="7735309" cy="5669899"/>
          </a:xfrm>
        </p:grpSpPr>
        <p:grpSp>
          <p:nvGrpSpPr>
            <p:cNvPr id="17419" name="Group 3"/>
            <p:cNvGrpSpPr>
              <a:grpSpLocks/>
            </p:cNvGrpSpPr>
            <p:nvPr/>
          </p:nvGrpSpPr>
          <p:grpSpPr bwMode="auto">
            <a:xfrm>
              <a:off x="701424" y="692642"/>
              <a:ext cx="7733048" cy="5659354"/>
              <a:chOff x="757578" y="910787"/>
              <a:chExt cx="7395822" cy="5412559"/>
            </a:xfrm>
          </p:grpSpPr>
          <p:sp>
            <p:nvSpPr>
              <p:cNvPr id="17421" name="TextBox 7"/>
              <p:cNvSpPr txBox="1">
                <a:spLocks noChangeArrowheads="1"/>
              </p:cNvSpPr>
              <p:nvPr/>
            </p:nvSpPr>
            <p:spPr bwMode="auto">
              <a:xfrm>
                <a:off x="779141" y="6087862"/>
                <a:ext cx="684069" cy="23548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000"/>
                  <a:t>Apollo 15</a:t>
                </a:r>
              </a:p>
            </p:txBody>
          </p:sp>
          <p:grpSp>
            <p:nvGrpSpPr>
              <p:cNvPr id="17422" name="Group 7"/>
              <p:cNvGrpSpPr>
                <a:grpSpLocks/>
              </p:cNvGrpSpPr>
              <p:nvPr/>
            </p:nvGrpSpPr>
            <p:grpSpPr bwMode="auto">
              <a:xfrm>
                <a:off x="757578" y="910787"/>
                <a:ext cx="7395822" cy="5177075"/>
                <a:chOff x="1219200" y="1287262"/>
                <a:chExt cx="6858000" cy="4800600"/>
              </a:xfrm>
            </p:grpSpPr>
            <p:pic>
              <p:nvPicPr>
                <p:cNvPr id="17423" name="Picture 2"/>
                <p:cNvPicPr>
                  <a:picLocks noChangeAspect="1" noChangeArrowheads="1"/>
                </p:cNvPicPr>
                <p:nvPr/>
              </p:nvPicPr>
              <p:blipFill>
                <a:blip r:embed="rId3"/>
                <a:srcRect t="32626"/>
                <a:stretch>
                  <a:fillRect/>
                </a:stretch>
              </p:blipFill>
              <p:spPr bwMode="auto">
                <a:xfrm>
                  <a:off x="1219200" y="1287262"/>
                  <a:ext cx="6858000" cy="4800600"/>
                </a:xfrm>
                <a:prstGeom prst="rect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</p:spPr>
            </p:pic>
            <p:grpSp>
              <p:nvGrpSpPr>
                <p:cNvPr id="17424" name="Group 6"/>
                <p:cNvGrpSpPr>
                  <a:grpSpLocks/>
                </p:cNvGrpSpPr>
                <p:nvPr/>
              </p:nvGrpSpPr>
              <p:grpSpPr bwMode="auto">
                <a:xfrm>
                  <a:off x="1361134" y="5295366"/>
                  <a:ext cx="1462088" cy="406613"/>
                  <a:chOff x="1361134" y="5295366"/>
                  <a:chExt cx="1462088" cy="406613"/>
                </a:xfrm>
              </p:grpSpPr>
              <p:cxnSp>
                <p:nvCxnSpPr>
                  <p:cNvPr id="23" name="Straight Connector 22"/>
                  <p:cNvCxnSpPr/>
                  <p:nvPr/>
                </p:nvCxnSpPr>
                <p:spPr>
                  <a:xfrm flipH="1">
                    <a:off x="1361405" y="5701255"/>
                    <a:ext cx="1461875" cy="0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7434" name="TextBox 2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82043" y="5295366"/>
                    <a:ext cx="769763" cy="36933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b="1">
                        <a:solidFill>
                          <a:schemeClr val="bg1"/>
                        </a:solidFill>
                      </a:rPr>
                      <a:t>20 km</a:t>
                    </a:r>
                  </a:p>
                </p:txBody>
              </p:sp>
            </p:grpSp>
            <p:grpSp>
              <p:nvGrpSpPr>
                <p:cNvPr id="17425" name="Group 9"/>
                <p:cNvGrpSpPr>
                  <a:grpSpLocks/>
                </p:cNvGrpSpPr>
                <p:nvPr/>
              </p:nvGrpSpPr>
              <p:grpSpPr bwMode="auto">
                <a:xfrm>
                  <a:off x="1292225" y="1478437"/>
                  <a:ext cx="301625" cy="614363"/>
                  <a:chOff x="2549218" y="5772881"/>
                  <a:chExt cx="301630" cy="614054"/>
                </a:xfrm>
              </p:grpSpPr>
              <p:grpSp>
                <p:nvGrpSpPr>
                  <p:cNvPr id="17426" name="Group 10"/>
                  <p:cNvGrpSpPr>
                    <a:grpSpLocks/>
                  </p:cNvGrpSpPr>
                  <p:nvPr/>
                </p:nvGrpSpPr>
                <p:grpSpPr bwMode="auto">
                  <a:xfrm rot="-6937624">
                    <a:off x="2439591" y="5977439"/>
                    <a:ext cx="614054" cy="204937"/>
                    <a:chOff x="1219599" y="5105047"/>
                    <a:chExt cx="685008" cy="228602"/>
                  </a:xfrm>
                </p:grpSpPr>
                <p:grpSp>
                  <p:nvGrpSpPr>
                    <p:cNvPr id="17428" name="Group 49"/>
                    <p:cNvGrpSpPr>
                      <a:grpSpLocks/>
                    </p:cNvGrpSpPr>
                    <p:nvPr/>
                  </p:nvGrpSpPr>
                  <p:grpSpPr bwMode="auto">
                    <a:xfrm rot="6981886">
                      <a:off x="1447801" y="4876845"/>
                      <a:ext cx="228602" cy="685006"/>
                      <a:chOff x="495304" y="4725194"/>
                      <a:chExt cx="228600" cy="685006"/>
                    </a:xfrm>
                  </p:grpSpPr>
                  <p:sp>
                    <p:nvSpPr>
                      <p:cNvPr id="31" name="Oval 30"/>
                      <p:cNvSpPr/>
                      <p:nvPr/>
                    </p:nvSpPr>
                    <p:spPr>
                      <a:xfrm>
                        <a:off x="495104" y="4951235"/>
                        <a:ext cx="228424" cy="228319"/>
                      </a:xfrm>
                      <a:prstGeom prst="ellipse">
                        <a:avLst/>
                      </a:prstGeom>
                      <a:noFill/>
                      <a:ln w="635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cxnSp>
                    <p:nvCxnSpPr>
                      <p:cNvPr id="32" name="Straight Arrow Connector 31"/>
                      <p:cNvCxnSpPr/>
                      <p:nvPr/>
                    </p:nvCxnSpPr>
                    <p:spPr>
                      <a:xfrm rot="5400000" flipH="1" flipV="1">
                        <a:off x="483370" y="4826900"/>
                        <a:ext cx="228319" cy="1587"/>
                      </a:xfrm>
                      <a:prstGeom prst="straightConnector1">
                        <a:avLst/>
                      </a:prstGeom>
                      <a:ln w="41275">
                        <a:solidFill>
                          <a:schemeClr val="bg1"/>
                        </a:solidFill>
                        <a:tailEnd type="stealth" w="med" len="med"/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3" name="Straight Connector 32"/>
                      <p:cNvCxnSpPr>
                        <a:stCxn id="31" idx="4"/>
                      </p:cNvCxnSpPr>
                      <p:nvPr/>
                    </p:nvCxnSpPr>
                    <p:spPr>
                      <a:xfrm rot="5400000">
                        <a:off x="504268" y="5279355"/>
                        <a:ext cx="226734" cy="1586"/>
                      </a:xfrm>
                      <a:prstGeom prst="line">
                        <a:avLst/>
                      </a:prstGeom>
                      <a:ln w="41275"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30" name="Straight Connector 29"/>
                    <p:cNvCxnSpPr/>
                    <p:nvPr/>
                  </p:nvCxnSpPr>
                  <p:spPr>
                    <a:xfrm rot="11486297">
                      <a:off x="1337062" y="5107531"/>
                      <a:ext cx="137943" cy="38071"/>
                    </a:xfrm>
                    <a:prstGeom prst="line">
                      <a:avLst/>
                    </a:prstGeom>
                    <a:ln w="41275">
                      <a:solidFill>
                        <a:schemeClr val="bg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28" name="Text 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548718" y="5934289"/>
                    <a:ext cx="301481" cy="30700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>
                    <a:outerShdw blurRad="12700" dist="12700" dir="2700000" algn="tl" rotWithShape="0">
                      <a:prstClr val="black"/>
                    </a:outerShdw>
                  </a:effectLst>
                </p:spPr>
                <p:txBody>
                  <a:bodyPr>
                    <a:spAutoFit/>
                  </a:bodyPr>
                  <a:lstStyle/>
                  <a:p>
                    <a:pPr>
                      <a:defRPr/>
                    </a:pPr>
                    <a:r>
                      <a:rPr lang="en-US" sz="1400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Monotype Corsiva" pitchFamily="66" charset="0"/>
                        <a:cs typeface="+mn-cs"/>
                      </a:rPr>
                      <a:t>N</a:t>
                    </a:r>
                  </a:p>
                </p:txBody>
              </p:sp>
            </p:grpSp>
          </p:grpSp>
        </p:grpSp>
        <p:sp>
          <p:nvSpPr>
            <p:cNvPr id="17420" name="TextBox 17"/>
            <p:cNvSpPr txBox="1">
              <a:spLocks noChangeArrowheads="1"/>
            </p:cNvSpPr>
            <p:nvPr/>
          </p:nvSpPr>
          <p:spPr bwMode="auto">
            <a:xfrm>
              <a:off x="6487160" y="6116320"/>
              <a:ext cx="1949573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Blue Marble Matches Image #8</a:t>
              </a:r>
            </a:p>
          </p:txBody>
        </p:sp>
      </p:grpSp>
      <p:sp>
        <p:nvSpPr>
          <p:cNvPr id="17418" name="TextBox 35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EARTH’S MOON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4"/>
          <p:cNvSpPr txBox="1">
            <a:spLocks noChangeArrowheads="1"/>
          </p:cNvSpPr>
          <p:nvPr/>
        </p:nvSpPr>
        <p:spPr bwMode="auto">
          <a:xfrm>
            <a:off x="379413" y="5410200"/>
            <a:ext cx="2032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b="1" i="1">
              <a:solidFill>
                <a:schemeClr val="bg1"/>
              </a:solidFill>
              <a:latin typeface="Monotype Corsiva" pitchFamily="66" charset="0"/>
            </a:endParaRPr>
          </a:p>
        </p:txBody>
      </p:sp>
      <p:sp>
        <p:nvSpPr>
          <p:cNvPr id="18435" name="Line 5"/>
          <p:cNvSpPr>
            <a:spLocks noChangeShapeType="1"/>
          </p:cNvSpPr>
          <p:nvPr/>
        </p:nvSpPr>
        <p:spPr bwMode="auto">
          <a:xfrm flipH="1" flipV="1">
            <a:off x="228600" y="5511800"/>
            <a:ext cx="250825" cy="84138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grpSp>
        <p:nvGrpSpPr>
          <p:cNvPr id="18436" name="Group 49"/>
          <p:cNvGrpSpPr>
            <a:grpSpLocks/>
          </p:cNvGrpSpPr>
          <p:nvPr/>
        </p:nvGrpSpPr>
        <p:grpSpPr bwMode="auto">
          <a:xfrm rot="-5360168">
            <a:off x="893762" y="5197476"/>
            <a:ext cx="225425" cy="444500"/>
            <a:chOff x="495338" y="4952116"/>
            <a:chExt cx="228320" cy="452516"/>
          </a:xfrm>
        </p:grpSpPr>
        <p:sp>
          <p:nvSpPr>
            <p:cNvPr id="14" name="Oval 13"/>
            <p:cNvSpPr/>
            <p:nvPr/>
          </p:nvSpPr>
          <p:spPr>
            <a:xfrm>
              <a:off x="497269" y="4952087"/>
              <a:ext cx="228320" cy="229490"/>
            </a:xfrm>
            <a:prstGeom prst="ellipse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16" name="Straight Connector 15"/>
            <p:cNvCxnSpPr>
              <a:stCxn id="14" idx="4"/>
            </p:cNvCxnSpPr>
            <p:nvPr/>
          </p:nvCxnSpPr>
          <p:spPr>
            <a:xfrm rot="5400000">
              <a:off x="510523" y="5289725"/>
              <a:ext cx="227874" cy="1607"/>
            </a:xfrm>
            <a:prstGeom prst="line">
              <a:avLst/>
            </a:prstGeom>
            <a:ln w="412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437" name="Group 2"/>
          <p:cNvGrpSpPr>
            <a:grpSpLocks/>
          </p:cNvGrpSpPr>
          <p:nvPr/>
        </p:nvGrpSpPr>
        <p:grpSpPr bwMode="auto">
          <a:xfrm>
            <a:off x="930275" y="887413"/>
            <a:ext cx="7283450" cy="5614987"/>
            <a:chOff x="827088" y="609600"/>
            <a:chExt cx="7489825" cy="5773261"/>
          </a:xfrm>
        </p:grpSpPr>
        <p:grpSp>
          <p:nvGrpSpPr>
            <p:cNvPr id="18439" name="Group 1"/>
            <p:cNvGrpSpPr>
              <a:grpSpLocks/>
            </p:cNvGrpSpPr>
            <p:nvPr/>
          </p:nvGrpSpPr>
          <p:grpSpPr bwMode="auto">
            <a:xfrm>
              <a:off x="827088" y="609600"/>
              <a:ext cx="7489825" cy="5765959"/>
              <a:chOff x="815975" y="609600"/>
              <a:chExt cx="7489825" cy="5765959"/>
            </a:xfrm>
          </p:grpSpPr>
          <p:sp>
            <p:nvSpPr>
              <p:cNvPr id="18441" name="TextBox 17"/>
              <p:cNvSpPr txBox="1">
                <a:spLocks noChangeArrowheads="1"/>
              </p:cNvSpPr>
              <p:nvPr/>
            </p:nvSpPr>
            <p:spPr bwMode="auto">
              <a:xfrm>
                <a:off x="846576" y="6129338"/>
                <a:ext cx="742511" cy="246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000"/>
                  <a:t>PIA00086</a:t>
                </a:r>
              </a:p>
            </p:txBody>
          </p:sp>
          <p:grpSp>
            <p:nvGrpSpPr>
              <p:cNvPr id="18442" name="Group 1"/>
              <p:cNvGrpSpPr>
                <a:grpSpLocks/>
              </p:cNvGrpSpPr>
              <p:nvPr/>
            </p:nvGrpSpPr>
            <p:grpSpPr bwMode="auto">
              <a:xfrm>
                <a:off x="815975" y="609600"/>
                <a:ext cx="7489825" cy="5519738"/>
                <a:chOff x="480060" y="336550"/>
                <a:chExt cx="8130540" cy="5991919"/>
              </a:xfrm>
            </p:grpSpPr>
            <p:pic>
              <p:nvPicPr>
                <p:cNvPr id="18443" name="Picture 17" descr="venusimage4cut.jpg"/>
                <p:cNvPicPr>
                  <a:picLocks noChangeAspect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480060" y="336550"/>
                  <a:ext cx="8130540" cy="599191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18444" name="TextBox 22"/>
                <p:cNvSpPr txBox="1">
                  <a:spLocks noChangeArrowheads="1"/>
                </p:cNvSpPr>
                <p:nvPr/>
              </p:nvSpPr>
              <p:spPr bwMode="auto">
                <a:xfrm>
                  <a:off x="668118" y="5730475"/>
                  <a:ext cx="774443" cy="37241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sz="1600" b="1">
                      <a:solidFill>
                        <a:schemeClr val="bg1"/>
                      </a:solidFill>
                      <a:latin typeface="Calibri" pitchFamily="34" charset="0"/>
                    </a:rPr>
                    <a:t>50 km</a:t>
                  </a:r>
                </a:p>
              </p:txBody>
            </p:sp>
            <p:cxnSp>
              <p:nvCxnSpPr>
                <p:cNvPr id="20" name="Straight Connector 19"/>
                <p:cNvCxnSpPr/>
                <p:nvPr/>
              </p:nvCxnSpPr>
              <p:spPr bwMode="auto">
                <a:xfrm rot="5400000" flipV="1">
                  <a:off x="1032080" y="5668955"/>
                  <a:ext cx="0" cy="838218"/>
                </a:xfrm>
                <a:prstGeom prst="line">
                  <a:avLst/>
                </a:prstGeom>
                <a:ln w="635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8446" name="Group 1"/>
                <p:cNvGrpSpPr>
                  <a:grpSpLocks/>
                </p:cNvGrpSpPr>
                <p:nvPr/>
              </p:nvGrpSpPr>
              <p:grpSpPr bwMode="auto">
                <a:xfrm>
                  <a:off x="604837" y="457200"/>
                  <a:ext cx="614363" cy="307975"/>
                  <a:chOff x="1112590" y="5419725"/>
                  <a:chExt cx="614363" cy="307975"/>
                </a:xfrm>
              </p:grpSpPr>
              <p:grpSp>
                <p:nvGrpSpPr>
                  <p:cNvPr id="18447" name="Group 10"/>
                  <p:cNvGrpSpPr>
                    <a:grpSpLocks/>
                  </p:cNvGrpSpPr>
                  <p:nvPr/>
                </p:nvGrpSpPr>
                <p:grpSpPr bwMode="auto">
                  <a:xfrm rot="9139657">
                    <a:off x="1112590" y="5462514"/>
                    <a:ext cx="614363" cy="204934"/>
                    <a:chOff x="1219599" y="5105047"/>
                    <a:chExt cx="685008" cy="228602"/>
                  </a:xfrm>
                </p:grpSpPr>
                <p:grpSp>
                  <p:nvGrpSpPr>
                    <p:cNvPr id="18449" name="Group 49"/>
                    <p:cNvGrpSpPr>
                      <a:grpSpLocks/>
                    </p:cNvGrpSpPr>
                    <p:nvPr/>
                  </p:nvGrpSpPr>
                  <p:grpSpPr bwMode="auto">
                    <a:xfrm rot="6981886">
                      <a:off x="1447801" y="4876845"/>
                      <a:ext cx="228602" cy="685006"/>
                      <a:chOff x="495304" y="4725194"/>
                      <a:chExt cx="228600" cy="685006"/>
                    </a:xfrm>
                  </p:grpSpPr>
                  <p:sp>
                    <p:nvSpPr>
                      <p:cNvPr id="26" name="Oval 25"/>
                      <p:cNvSpPr/>
                      <p:nvPr/>
                    </p:nvSpPr>
                    <p:spPr>
                      <a:xfrm>
                        <a:off x="495183" y="4949638"/>
                        <a:ext cx="229274" cy="229205"/>
                      </a:xfrm>
                      <a:prstGeom prst="ellipse">
                        <a:avLst/>
                      </a:prstGeom>
                      <a:noFill/>
                      <a:ln w="635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cxnSp>
                    <p:nvCxnSpPr>
                      <p:cNvPr id="27" name="Straight Arrow Connector 26"/>
                      <p:cNvCxnSpPr/>
                      <p:nvPr/>
                    </p:nvCxnSpPr>
                    <p:spPr>
                      <a:xfrm rot="5400000" flipH="1" flipV="1">
                        <a:off x="498495" y="4833051"/>
                        <a:ext cx="227230" cy="1977"/>
                      </a:xfrm>
                      <a:prstGeom prst="straightConnector1">
                        <a:avLst/>
                      </a:prstGeom>
                      <a:ln w="41275">
                        <a:solidFill>
                          <a:schemeClr val="bg1"/>
                        </a:solidFill>
                        <a:tailEnd type="stealth" w="med" len="med"/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8" name="Straight Connector 27"/>
                      <p:cNvCxnSpPr>
                        <a:stCxn id="26" idx="4"/>
                      </p:cNvCxnSpPr>
                      <p:nvPr/>
                    </p:nvCxnSpPr>
                    <p:spPr>
                      <a:xfrm rot="5400000">
                        <a:off x="510173" y="5274060"/>
                        <a:ext cx="227229" cy="1976"/>
                      </a:xfrm>
                      <a:prstGeom prst="line">
                        <a:avLst/>
                      </a:prstGeom>
                      <a:ln w="41275"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25" name="Straight Connector 24"/>
                    <p:cNvCxnSpPr/>
                    <p:nvPr/>
                  </p:nvCxnSpPr>
                  <p:spPr>
                    <a:xfrm rot="11486297">
                      <a:off x="1332000" y="5110721"/>
                      <a:ext cx="138313" cy="37554"/>
                    </a:xfrm>
                    <a:prstGeom prst="line">
                      <a:avLst/>
                    </a:prstGeom>
                    <a:ln w="41275">
                      <a:solidFill>
                        <a:schemeClr val="bg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23" name="Text 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221734" y="5419563"/>
                    <a:ext cx="301262" cy="30830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>
                    <a:outerShdw blurRad="12700" dist="12700" dir="2700000" algn="tl" rotWithShape="0">
                      <a:prstClr val="black"/>
                    </a:outerShdw>
                  </a:effectLst>
                </p:spPr>
                <p:txBody>
                  <a:bodyPr>
                    <a:spAutoFit/>
                  </a:bodyPr>
                  <a:lstStyle/>
                  <a:p>
                    <a:pPr>
                      <a:defRPr/>
                    </a:pPr>
                    <a:r>
                      <a:rPr lang="en-US" sz="1400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Monotype Corsiva" pitchFamily="66" charset="0"/>
                        <a:cs typeface="+mn-cs"/>
                      </a:rPr>
                      <a:t>N</a:t>
                    </a:r>
                  </a:p>
                </p:txBody>
              </p:sp>
            </p:grpSp>
          </p:grpSp>
        </p:grpSp>
        <p:sp>
          <p:nvSpPr>
            <p:cNvPr id="18440" name="TextBox 17"/>
            <p:cNvSpPr txBox="1">
              <a:spLocks noChangeArrowheads="1"/>
            </p:cNvSpPr>
            <p:nvPr/>
          </p:nvSpPr>
          <p:spPr bwMode="auto">
            <a:xfrm>
              <a:off x="6360160" y="6136640"/>
              <a:ext cx="1949573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Blue Marble Matches Image #4</a:t>
              </a:r>
            </a:p>
          </p:txBody>
        </p:sp>
      </p:grpSp>
      <p:sp>
        <p:nvSpPr>
          <p:cNvPr id="18438" name="TextBox 29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VENUS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Group 2"/>
          <p:cNvGrpSpPr>
            <a:grpSpLocks/>
          </p:cNvGrpSpPr>
          <p:nvPr/>
        </p:nvGrpSpPr>
        <p:grpSpPr bwMode="auto">
          <a:xfrm>
            <a:off x="477838" y="906463"/>
            <a:ext cx="8188325" cy="5580062"/>
            <a:chOff x="574675" y="762000"/>
            <a:chExt cx="7994650" cy="5448141"/>
          </a:xfrm>
        </p:grpSpPr>
        <p:grpSp>
          <p:nvGrpSpPr>
            <p:cNvPr id="19460" name="Group 1"/>
            <p:cNvGrpSpPr>
              <a:grpSpLocks/>
            </p:cNvGrpSpPr>
            <p:nvPr/>
          </p:nvGrpSpPr>
          <p:grpSpPr bwMode="auto">
            <a:xfrm>
              <a:off x="574675" y="762000"/>
              <a:ext cx="7994650" cy="5442109"/>
              <a:chOff x="615950" y="762000"/>
              <a:chExt cx="7994650" cy="5442109"/>
            </a:xfrm>
          </p:grpSpPr>
          <p:sp>
            <p:nvSpPr>
              <p:cNvPr id="19462" name="TextBox 17"/>
              <p:cNvSpPr txBox="1">
                <a:spLocks noChangeArrowheads="1"/>
              </p:cNvSpPr>
              <p:nvPr/>
            </p:nvSpPr>
            <p:spPr bwMode="auto">
              <a:xfrm>
                <a:off x="626110" y="5957888"/>
                <a:ext cx="742511" cy="246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000"/>
                  <a:t>PIA00466</a:t>
                </a:r>
              </a:p>
            </p:txBody>
          </p:sp>
          <p:grpSp>
            <p:nvGrpSpPr>
              <p:cNvPr id="19463" name="Group 1"/>
              <p:cNvGrpSpPr>
                <a:grpSpLocks/>
              </p:cNvGrpSpPr>
              <p:nvPr/>
            </p:nvGrpSpPr>
            <p:grpSpPr bwMode="auto">
              <a:xfrm>
                <a:off x="615950" y="762000"/>
                <a:ext cx="7994650" cy="5195888"/>
                <a:chOff x="304800" y="625475"/>
                <a:chExt cx="8534400" cy="5546725"/>
              </a:xfrm>
            </p:grpSpPr>
            <p:pic>
              <p:nvPicPr>
                <p:cNvPr id="19464" name="Picture 15" descr="venusimage6cut.jpg"/>
                <p:cNvPicPr>
                  <a:picLocks noChangeAspect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304800" y="625475"/>
                  <a:ext cx="8534400" cy="554672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19465" name="TextBox 24"/>
                <p:cNvSpPr txBox="1">
                  <a:spLocks noChangeArrowheads="1"/>
                </p:cNvSpPr>
                <p:nvPr/>
              </p:nvSpPr>
              <p:spPr bwMode="auto">
                <a:xfrm>
                  <a:off x="751680" y="5575780"/>
                  <a:ext cx="651730" cy="36782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sz="1600" b="1">
                      <a:solidFill>
                        <a:schemeClr val="bg1"/>
                      </a:solidFill>
                      <a:latin typeface="Calibri" pitchFamily="34" charset="0"/>
                    </a:rPr>
                    <a:t>6 km</a:t>
                  </a:r>
                </a:p>
              </p:txBody>
            </p:sp>
            <p:cxnSp>
              <p:nvCxnSpPr>
                <p:cNvPr id="15" name="Straight Connector 14"/>
                <p:cNvCxnSpPr/>
                <p:nvPr/>
              </p:nvCxnSpPr>
              <p:spPr bwMode="auto">
                <a:xfrm flipH="1">
                  <a:off x="448749" y="5941788"/>
                  <a:ext cx="1227709" cy="0"/>
                </a:xfrm>
                <a:prstGeom prst="line">
                  <a:avLst/>
                </a:prstGeom>
                <a:ln w="635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9467" name="Group 2"/>
                <p:cNvGrpSpPr>
                  <a:grpSpLocks/>
                </p:cNvGrpSpPr>
                <p:nvPr/>
              </p:nvGrpSpPr>
              <p:grpSpPr bwMode="auto">
                <a:xfrm>
                  <a:off x="427075" y="732203"/>
                  <a:ext cx="667505" cy="334597"/>
                  <a:chOff x="909637" y="5575767"/>
                  <a:chExt cx="614363" cy="307975"/>
                </a:xfrm>
              </p:grpSpPr>
              <p:grpSp>
                <p:nvGrpSpPr>
                  <p:cNvPr id="19468" name="Group 10"/>
                  <p:cNvGrpSpPr>
                    <a:grpSpLocks/>
                  </p:cNvGrpSpPr>
                  <p:nvPr/>
                </p:nvGrpSpPr>
                <p:grpSpPr bwMode="auto">
                  <a:xfrm rot="9166512">
                    <a:off x="909637" y="5602214"/>
                    <a:ext cx="614363" cy="204934"/>
                    <a:chOff x="1219599" y="5105047"/>
                    <a:chExt cx="685008" cy="228602"/>
                  </a:xfrm>
                </p:grpSpPr>
                <p:grpSp>
                  <p:nvGrpSpPr>
                    <p:cNvPr id="19470" name="Group 49"/>
                    <p:cNvGrpSpPr>
                      <a:grpSpLocks/>
                    </p:cNvGrpSpPr>
                    <p:nvPr/>
                  </p:nvGrpSpPr>
                  <p:grpSpPr bwMode="auto">
                    <a:xfrm rot="6981886">
                      <a:off x="1447801" y="4876845"/>
                      <a:ext cx="228602" cy="685006"/>
                      <a:chOff x="495304" y="4725194"/>
                      <a:chExt cx="228600" cy="685006"/>
                    </a:xfrm>
                  </p:grpSpPr>
                  <p:sp>
                    <p:nvSpPr>
                      <p:cNvPr id="22" name="Oval 21"/>
                      <p:cNvSpPr/>
                      <p:nvPr/>
                    </p:nvSpPr>
                    <p:spPr>
                      <a:xfrm>
                        <a:off x="494350" y="4952895"/>
                        <a:ext cx="231044" cy="227530"/>
                      </a:xfrm>
                      <a:prstGeom prst="ellipse">
                        <a:avLst/>
                      </a:prstGeom>
                      <a:noFill/>
                      <a:ln w="635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cxnSp>
                    <p:nvCxnSpPr>
                      <p:cNvPr id="23" name="Straight Arrow Connector 22"/>
                      <p:cNvCxnSpPr/>
                      <p:nvPr/>
                    </p:nvCxnSpPr>
                    <p:spPr>
                      <a:xfrm rot="5400000" flipH="1" flipV="1">
                        <a:off x="496165" y="4835721"/>
                        <a:ext cx="229227" cy="1698"/>
                      </a:xfrm>
                      <a:prstGeom prst="straightConnector1">
                        <a:avLst/>
                      </a:prstGeom>
                      <a:ln w="41275">
                        <a:solidFill>
                          <a:schemeClr val="bg1"/>
                        </a:solidFill>
                        <a:tailEnd type="stealth" w="med" len="med"/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4" name="Straight Connector 23"/>
                      <p:cNvCxnSpPr>
                        <a:stCxn id="22" idx="4"/>
                      </p:cNvCxnSpPr>
                      <p:nvPr/>
                    </p:nvCxnSpPr>
                    <p:spPr>
                      <a:xfrm rot="5400000">
                        <a:off x="508270" y="5274006"/>
                        <a:ext cx="225832" cy="1698"/>
                      </a:xfrm>
                      <a:prstGeom prst="line">
                        <a:avLst/>
                      </a:prstGeom>
                      <a:ln w="41275"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21" name="Straight Connector 20"/>
                    <p:cNvCxnSpPr/>
                    <p:nvPr/>
                  </p:nvCxnSpPr>
                  <p:spPr>
                    <a:xfrm rot="11486297">
                      <a:off x="1340247" y="5114289"/>
                      <a:ext cx="137537" cy="33977"/>
                    </a:xfrm>
                    <a:prstGeom prst="line">
                      <a:avLst/>
                    </a:prstGeom>
                    <a:ln w="41275">
                      <a:solidFill>
                        <a:schemeClr val="bg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19" name="Text 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51415" y="5575001"/>
                    <a:ext cx="301528" cy="30916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>
                    <a:outerShdw blurRad="12700" dist="12700" dir="2700000" algn="tl" rotWithShape="0">
                      <a:prstClr val="black"/>
                    </a:outerShdw>
                  </a:effectLst>
                </p:spPr>
                <p:txBody>
                  <a:bodyPr>
                    <a:spAutoFit/>
                  </a:bodyPr>
                  <a:lstStyle/>
                  <a:p>
                    <a:pPr>
                      <a:defRPr/>
                    </a:pPr>
                    <a:r>
                      <a:rPr lang="en-US" sz="1400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Monotype Corsiva" pitchFamily="66" charset="0"/>
                        <a:cs typeface="+mn-cs"/>
                      </a:rPr>
                      <a:t>N</a:t>
                    </a:r>
                  </a:p>
                </p:txBody>
              </p:sp>
            </p:grpSp>
          </p:grpSp>
        </p:grpSp>
        <p:sp>
          <p:nvSpPr>
            <p:cNvPr id="19461" name="TextBox 17"/>
            <p:cNvSpPr txBox="1">
              <a:spLocks noChangeArrowheads="1"/>
            </p:cNvSpPr>
            <p:nvPr/>
          </p:nvSpPr>
          <p:spPr bwMode="auto">
            <a:xfrm>
              <a:off x="6619240" y="5963920"/>
              <a:ext cx="1949573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Blue Marble Matches Image #6</a:t>
              </a:r>
            </a:p>
          </p:txBody>
        </p:sp>
      </p:grpSp>
      <p:sp>
        <p:nvSpPr>
          <p:cNvPr id="19459" name="TextBox 24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VENUS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Line 5"/>
          <p:cNvSpPr>
            <a:spLocks noChangeShapeType="1"/>
          </p:cNvSpPr>
          <p:nvPr/>
        </p:nvSpPr>
        <p:spPr bwMode="auto">
          <a:xfrm flipH="1" flipV="1">
            <a:off x="762000" y="5410200"/>
            <a:ext cx="228600" cy="7620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grpSp>
        <p:nvGrpSpPr>
          <p:cNvPr id="20483" name="Group 49"/>
          <p:cNvGrpSpPr>
            <a:grpSpLocks/>
          </p:cNvGrpSpPr>
          <p:nvPr/>
        </p:nvGrpSpPr>
        <p:grpSpPr bwMode="auto">
          <a:xfrm rot="-73303">
            <a:off x="1736725" y="5610225"/>
            <a:ext cx="204788" cy="403225"/>
            <a:chOff x="492828" y="4953154"/>
            <a:chExt cx="228328" cy="450894"/>
          </a:xfrm>
        </p:grpSpPr>
        <p:sp>
          <p:nvSpPr>
            <p:cNvPr id="14" name="Oval 13"/>
            <p:cNvSpPr/>
            <p:nvPr/>
          </p:nvSpPr>
          <p:spPr>
            <a:xfrm>
              <a:off x="486339" y="4952990"/>
              <a:ext cx="228327" cy="228998"/>
            </a:xfrm>
            <a:prstGeom prst="ellipse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16" name="Straight Connector 15"/>
            <p:cNvCxnSpPr>
              <a:stCxn id="14" idx="4"/>
            </p:cNvCxnSpPr>
            <p:nvPr/>
          </p:nvCxnSpPr>
          <p:spPr>
            <a:xfrm rot="5400000">
              <a:off x="492924" y="5282465"/>
              <a:ext cx="227222" cy="1769"/>
            </a:xfrm>
            <a:prstGeom prst="line">
              <a:avLst/>
            </a:prstGeom>
            <a:ln w="412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484" name="Group 2"/>
          <p:cNvGrpSpPr>
            <a:grpSpLocks/>
          </p:cNvGrpSpPr>
          <p:nvPr/>
        </p:nvGrpSpPr>
        <p:grpSpPr bwMode="auto">
          <a:xfrm>
            <a:off x="1209675" y="893763"/>
            <a:ext cx="6724650" cy="5608637"/>
            <a:chOff x="1042194" y="614007"/>
            <a:chExt cx="7059613" cy="5889045"/>
          </a:xfrm>
        </p:grpSpPr>
        <p:grpSp>
          <p:nvGrpSpPr>
            <p:cNvPr id="20486" name="Group 1"/>
            <p:cNvGrpSpPr>
              <a:grpSpLocks/>
            </p:cNvGrpSpPr>
            <p:nvPr/>
          </p:nvGrpSpPr>
          <p:grpSpPr bwMode="auto">
            <a:xfrm>
              <a:off x="1042194" y="614007"/>
              <a:ext cx="7059613" cy="5889045"/>
              <a:chOff x="1295400" y="762000"/>
              <a:chExt cx="6526213" cy="5444089"/>
            </a:xfrm>
          </p:grpSpPr>
          <p:sp>
            <p:nvSpPr>
              <p:cNvPr id="20488" name="TextBox 17"/>
              <p:cNvSpPr txBox="1">
                <a:spLocks noChangeArrowheads="1"/>
              </p:cNvSpPr>
              <p:nvPr/>
            </p:nvSpPr>
            <p:spPr bwMode="auto">
              <a:xfrm>
                <a:off x="1303338" y="5975257"/>
                <a:ext cx="691215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000"/>
                  <a:t>PIA00239</a:t>
                </a:r>
              </a:p>
            </p:txBody>
          </p:sp>
          <p:grpSp>
            <p:nvGrpSpPr>
              <p:cNvPr id="20489" name="Group 1"/>
              <p:cNvGrpSpPr>
                <a:grpSpLocks/>
              </p:cNvGrpSpPr>
              <p:nvPr/>
            </p:nvGrpSpPr>
            <p:grpSpPr bwMode="auto">
              <a:xfrm>
                <a:off x="1295400" y="762000"/>
                <a:ext cx="6526213" cy="5213350"/>
                <a:chOff x="1028661" y="533400"/>
                <a:chExt cx="7162839" cy="5721350"/>
              </a:xfrm>
            </p:grpSpPr>
            <p:pic>
              <p:nvPicPr>
                <p:cNvPr id="20490" name="Picture 17" descr="venus7imagecut.jpg"/>
                <p:cNvPicPr>
                  <a:picLocks noChangeAspect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1028661" y="533400"/>
                  <a:ext cx="7162839" cy="57213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20491" name="TextBox 21"/>
                <p:cNvSpPr txBox="1">
                  <a:spLocks noChangeArrowheads="1"/>
                </p:cNvSpPr>
                <p:nvPr/>
              </p:nvSpPr>
              <p:spPr bwMode="auto">
                <a:xfrm>
                  <a:off x="1295400" y="5721678"/>
                  <a:ext cx="778490" cy="37432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sz="1600" b="1">
                      <a:solidFill>
                        <a:schemeClr val="bg1"/>
                      </a:solidFill>
                      <a:latin typeface="Calibri" pitchFamily="34" charset="0"/>
                    </a:rPr>
                    <a:t>15 km</a:t>
                  </a:r>
                </a:p>
              </p:txBody>
            </p:sp>
            <p:cxnSp>
              <p:nvCxnSpPr>
                <p:cNvPr id="24" name="Straight Connector 23"/>
                <p:cNvCxnSpPr/>
                <p:nvPr/>
              </p:nvCxnSpPr>
              <p:spPr bwMode="auto">
                <a:xfrm flipH="1">
                  <a:off x="1143645" y="6073366"/>
                  <a:ext cx="1043313" cy="0"/>
                </a:xfrm>
                <a:prstGeom prst="line">
                  <a:avLst/>
                </a:prstGeom>
                <a:ln w="635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20493" name="Group 9"/>
                <p:cNvGrpSpPr>
                  <a:grpSpLocks/>
                </p:cNvGrpSpPr>
                <p:nvPr/>
              </p:nvGrpSpPr>
              <p:grpSpPr bwMode="auto">
                <a:xfrm>
                  <a:off x="1038079" y="609600"/>
                  <a:ext cx="333521" cy="679270"/>
                  <a:chOff x="2573305" y="5772881"/>
                  <a:chExt cx="301630" cy="614054"/>
                </a:xfrm>
              </p:grpSpPr>
              <p:grpSp>
                <p:nvGrpSpPr>
                  <p:cNvPr id="20494" name="Group 10"/>
                  <p:cNvGrpSpPr>
                    <a:grpSpLocks/>
                  </p:cNvGrpSpPr>
                  <p:nvPr/>
                </p:nvGrpSpPr>
                <p:grpSpPr bwMode="auto">
                  <a:xfrm rot="-6937624">
                    <a:off x="2439591" y="5977439"/>
                    <a:ext cx="614054" cy="204937"/>
                    <a:chOff x="1219599" y="5105047"/>
                    <a:chExt cx="685008" cy="228602"/>
                  </a:xfrm>
                </p:grpSpPr>
                <p:grpSp>
                  <p:nvGrpSpPr>
                    <p:cNvPr id="20496" name="Group 49"/>
                    <p:cNvGrpSpPr>
                      <a:grpSpLocks/>
                    </p:cNvGrpSpPr>
                    <p:nvPr/>
                  </p:nvGrpSpPr>
                  <p:grpSpPr bwMode="auto">
                    <a:xfrm rot="6981886">
                      <a:off x="1447801" y="4876845"/>
                      <a:ext cx="228602" cy="685006"/>
                      <a:chOff x="495304" y="4725194"/>
                      <a:chExt cx="228600" cy="685006"/>
                    </a:xfrm>
                  </p:grpSpPr>
                  <p:sp>
                    <p:nvSpPr>
                      <p:cNvPr id="33" name="Oval 32"/>
                      <p:cNvSpPr/>
                      <p:nvPr/>
                    </p:nvSpPr>
                    <p:spPr>
                      <a:xfrm>
                        <a:off x="493767" y="4953606"/>
                        <a:ext cx="231993" cy="226813"/>
                      </a:xfrm>
                      <a:prstGeom prst="ellipse">
                        <a:avLst/>
                      </a:prstGeom>
                      <a:noFill/>
                      <a:ln w="635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cxnSp>
                    <p:nvCxnSpPr>
                      <p:cNvPr id="34" name="Straight Arrow Connector 33"/>
                      <p:cNvCxnSpPr/>
                      <p:nvPr/>
                    </p:nvCxnSpPr>
                    <p:spPr>
                      <a:xfrm rot="5400000" flipH="1" flipV="1">
                        <a:off x="485628" y="4829233"/>
                        <a:ext cx="226812" cy="1706"/>
                      </a:xfrm>
                      <a:prstGeom prst="straightConnector1">
                        <a:avLst/>
                      </a:prstGeom>
                      <a:ln w="41275">
                        <a:solidFill>
                          <a:schemeClr val="bg1"/>
                        </a:solidFill>
                        <a:tailEnd type="stealth" w="med" len="med"/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5" name="Straight Connector 34"/>
                      <p:cNvCxnSpPr>
                        <a:stCxn id="33" idx="4"/>
                      </p:cNvCxnSpPr>
                      <p:nvPr/>
                    </p:nvCxnSpPr>
                    <p:spPr>
                      <a:xfrm rot="5400000">
                        <a:off x="501683" y="5280984"/>
                        <a:ext cx="226813" cy="1706"/>
                      </a:xfrm>
                      <a:prstGeom prst="line">
                        <a:avLst/>
                      </a:prstGeom>
                      <a:ln w="41275"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32" name="Straight Connector 31"/>
                    <p:cNvCxnSpPr/>
                    <p:nvPr/>
                  </p:nvCxnSpPr>
                  <p:spPr>
                    <a:xfrm rot="11486297">
                      <a:off x="1341349" y="5103482"/>
                      <a:ext cx="138134" cy="39234"/>
                    </a:xfrm>
                    <a:prstGeom prst="line">
                      <a:avLst/>
                    </a:prstGeom>
                    <a:ln w="41275">
                      <a:solidFill>
                        <a:schemeClr val="bg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30" name="Text 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573963" y="5944005"/>
                    <a:ext cx="301264" cy="30880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>
                    <a:outerShdw blurRad="12700" dist="12700" dir="2700000" algn="tl" rotWithShape="0">
                      <a:prstClr val="black"/>
                    </a:outerShdw>
                  </a:effectLst>
                </p:spPr>
                <p:txBody>
                  <a:bodyPr>
                    <a:spAutoFit/>
                  </a:bodyPr>
                  <a:lstStyle/>
                  <a:p>
                    <a:pPr>
                      <a:defRPr/>
                    </a:pPr>
                    <a:r>
                      <a:rPr lang="en-US" sz="1400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Monotype Corsiva" pitchFamily="66" charset="0"/>
                        <a:cs typeface="+mn-cs"/>
                      </a:rPr>
                      <a:t>N</a:t>
                    </a:r>
                  </a:p>
                </p:txBody>
              </p:sp>
            </p:grpSp>
          </p:grpSp>
        </p:grpSp>
        <p:sp>
          <p:nvSpPr>
            <p:cNvPr id="20487" name="TextBox 17"/>
            <p:cNvSpPr txBox="1">
              <a:spLocks noChangeArrowheads="1"/>
            </p:cNvSpPr>
            <p:nvPr/>
          </p:nvSpPr>
          <p:spPr bwMode="auto">
            <a:xfrm>
              <a:off x="6147947" y="6248400"/>
              <a:ext cx="1949573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Blue Marble Matches Image #7</a:t>
              </a:r>
            </a:p>
          </p:txBody>
        </p:sp>
      </p:grpSp>
      <p:sp>
        <p:nvSpPr>
          <p:cNvPr id="20485" name="TextBox 25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VENUS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2"/>
          <p:cNvGrpSpPr>
            <a:grpSpLocks/>
          </p:cNvGrpSpPr>
          <p:nvPr/>
        </p:nvGrpSpPr>
        <p:grpSpPr bwMode="auto">
          <a:xfrm>
            <a:off x="673100" y="5556250"/>
            <a:ext cx="612775" cy="307975"/>
            <a:chOff x="672543" y="5556250"/>
            <a:chExt cx="612867" cy="307975"/>
          </a:xfrm>
        </p:grpSpPr>
        <p:grpSp>
          <p:nvGrpSpPr>
            <p:cNvPr id="3081" name="Group 10"/>
            <p:cNvGrpSpPr>
              <a:grpSpLocks/>
            </p:cNvGrpSpPr>
            <p:nvPr/>
          </p:nvGrpSpPr>
          <p:grpSpPr bwMode="auto">
            <a:xfrm rot="-1771088">
              <a:off x="672543" y="5627309"/>
              <a:ext cx="612867" cy="205073"/>
              <a:chOff x="1219598" y="5105032"/>
              <a:chExt cx="685005" cy="228601"/>
            </a:xfrm>
          </p:grpSpPr>
          <p:grpSp>
            <p:nvGrpSpPr>
              <p:cNvPr id="3083" name="Group 49"/>
              <p:cNvGrpSpPr>
                <a:grpSpLocks/>
              </p:cNvGrpSpPr>
              <p:nvPr/>
            </p:nvGrpSpPr>
            <p:grpSpPr bwMode="auto">
              <a:xfrm rot="6981886">
                <a:off x="1447800" y="4876830"/>
                <a:ext cx="228601" cy="685005"/>
                <a:chOff x="495304" y="4725194"/>
                <a:chExt cx="228600" cy="685006"/>
              </a:xfrm>
            </p:grpSpPr>
            <p:sp>
              <p:nvSpPr>
                <p:cNvPr id="14" name="Oval 13"/>
                <p:cNvSpPr/>
                <p:nvPr/>
              </p:nvSpPr>
              <p:spPr>
                <a:xfrm>
                  <a:off x="491267" y="4969886"/>
                  <a:ext cx="228281" cy="228926"/>
                </a:xfrm>
                <a:prstGeom prst="ellipse">
                  <a:avLst/>
                </a:prstGeom>
                <a:noFill/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15" name="Straight Arrow Connector 14"/>
                <p:cNvCxnSpPr/>
                <p:nvPr/>
              </p:nvCxnSpPr>
              <p:spPr>
                <a:xfrm rot="5400000" flipH="1" flipV="1">
                  <a:off x="489172" y="4857648"/>
                  <a:ext cx="228927" cy="1769"/>
                </a:xfrm>
                <a:prstGeom prst="straightConnector1">
                  <a:avLst/>
                </a:prstGeom>
                <a:ln w="41275">
                  <a:solidFill>
                    <a:schemeClr val="bg1"/>
                  </a:solidFill>
                  <a:tailEnd type="stealth" w="med" len="med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Straight Connector 15"/>
                <p:cNvCxnSpPr>
                  <a:stCxn id="14" idx="4"/>
                </p:cNvCxnSpPr>
                <p:nvPr/>
              </p:nvCxnSpPr>
              <p:spPr>
                <a:xfrm rot="5400000">
                  <a:off x="487364" y="5293830"/>
                  <a:ext cx="227152" cy="1769"/>
                </a:xfrm>
                <a:prstGeom prst="line">
                  <a:avLst/>
                </a:prstGeom>
                <a:ln w="41275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3" name="Straight Connector 12"/>
              <p:cNvCxnSpPr/>
              <p:nvPr/>
            </p:nvCxnSpPr>
            <p:spPr>
              <a:xfrm rot="11486297">
                <a:off x="1332593" y="5108648"/>
                <a:ext cx="138421" cy="38932"/>
              </a:xfrm>
              <a:prstGeom prst="line">
                <a:avLst/>
              </a:prstGeom>
              <a:ln w="41275"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Text Box 8"/>
            <p:cNvSpPr txBox="1">
              <a:spLocks noChangeArrowheads="1"/>
            </p:cNvSpPr>
            <p:nvPr/>
          </p:nvSpPr>
          <p:spPr bwMode="auto">
            <a:xfrm>
              <a:off x="812264" y="5556250"/>
              <a:ext cx="301670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12700" dist="12700" dir="2700000" algn="tl" rotWithShape="0">
                <a:prstClr val="black"/>
              </a:outerShdw>
            </a:effectLst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1400" b="1" dirty="0">
                  <a:solidFill>
                    <a:schemeClr val="bg1">
                      <a:lumMod val="95000"/>
                    </a:schemeClr>
                  </a:solidFill>
                  <a:latin typeface="Monotype Corsiva" pitchFamily="66" charset="0"/>
                  <a:cs typeface="+mn-cs"/>
                </a:rPr>
                <a:t>N</a:t>
              </a:r>
            </a:p>
          </p:txBody>
        </p:sp>
      </p:grpSp>
      <p:grpSp>
        <p:nvGrpSpPr>
          <p:cNvPr id="3075" name="Group 2"/>
          <p:cNvGrpSpPr>
            <a:grpSpLocks/>
          </p:cNvGrpSpPr>
          <p:nvPr/>
        </p:nvGrpSpPr>
        <p:grpSpPr bwMode="auto">
          <a:xfrm>
            <a:off x="596900" y="889000"/>
            <a:ext cx="7950200" cy="5657850"/>
            <a:chOff x="596680" y="889000"/>
            <a:chExt cx="7950640" cy="5657910"/>
          </a:xfrm>
        </p:grpSpPr>
        <p:pic>
          <p:nvPicPr>
            <p:cNvPr id="3077" name="Picture 2" descr="http://eol.jsc.nasa.gov/sseop/images/ESC/small/ISS012/ISS012-E-15881.JPG"/>
            <p:cNvPicPr>
              <a:picLocks noChangeAspect="1" noChangeArrowheads="1"/>
            </p:cNvPicPr>
            <p:nvPr/>
          </p:nvPicPr>
          <p:blipFill>
            <a:blip r:embed="rId3"/>
            <a:srcRect b="2817"/>
            <a:stretch>
              <a:fillRect/>
            </a:stretch>
          </p:blipFill>
          <p:spPr bwMode="auto">
            <a:xfrm>
              <a:off x="596680" y="889000"/>
              <a:ext cx="7948612" cy="5257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21" name="Straight Connector 20"/>
            <p:cNvCxnSpPr/>
            <p:nvPr/>
          </p:nvCxnSpPr>
          <p:spPr bwMode="auto">
            <a:xfrm flipV="1">
              <a:off x="3770269" y="3382989"/>
              <a:ext cx="1884466" cy="466730"/>
            </a:xfrm>
            <a:prstGeom prst="line">
              <a:avLst/>
            </a:prstGeom>
            <a:ln w="28575">
              <a:solidFill>
                <a:srgbClr val="FF33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79" name="TextBox 19"/>
            <p:cNvSpPr txBox="1">
              <a:spLocks noChangeArrowheads="1"/>
            </p:cNvSpPr>
            <p:nvPr/>
          </p:nvSpPr>
          <p:spPr bwMode="auto">
            <a:xfrm>
              <a:off x="626971" y="6146800"/>
              <a:ext cx="1125629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ISS012-E-15881</a:t>
              </a:r>
            </a:p>
          </p:txBody>
        </p:sp>
        <p:sp>
          <p:nvSpPr>
            <p:cNvPr id="3080" name="TextBox 17"/>
            <p:cNvSpPr txBox="1">
              <a:spLocks noChangeArrowheads="1"/>
            </p:cNvSpPr>
            <p:nvPr/>
          </p:nvSpPr>
          <p:spPr bwMode="auto">
            <a:xfrm>
              <a:off x="6597747" y="6146800"/>
              <a:ext cx="1949573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Red line  </a:t>
              </a:r>
              <a:r>
                <a:rPr lang="en-US" sz="1000" b="1"/>
                <a:t>≈ </a:t>
              </a:r>
              <a:r>
                <a:rPr lang="en-US" sz="1000"/>
                <a:t>51.0 km</a:t>
              </a:r>
            </a:p>
            <a:p>
              <a:pPr algn="r"/>
              <a:r>
                <a:rPr lang="en-US" sz="1000"/>
                <a:t>Blue Marble Matches Image #2</a:t>
              </a:r>
            </a:p>
          </p:txBody>
        </p:sp>
      </p:grpSp>
      <p:sp>
        <p:nvSpPr>
          <p:cNvPr id="3076" name="TextBox 22"/>
          <p:cNvSpPr txBox="1">
            <a:spLocks noChangeArrowheads="1"/>
          </p:cNvSpPr>
          <p:nvPr/>
        </p:nvSpPr>
        <p:spPr bwMode="auto">
          <a:xfrm>
            <a:off x="2324100" y="554038"/>
            <a:ext cx="449580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EARTH:  Manicouagan Crater (Canada)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5"/>
          <p:cNvSpPr>
            <a:spLocks noChangeArrowheads="1"/>
          </p:cNvSpPr>
          <p:nvPr/>
        </p:nvSpPr>
        <p:spPr bwMode="auto">
          <a:xfrm>
            <a:off x="8280400" y="711200"/>
            <a:ext cx="1905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sz="1400" b="1">
                <a:solidFill>
                  <a:schemeClr val="bg1"/>
                </a:solidFill>
                <a:latin typeface="Calibri" pitchFamily="34" charset="0"/>
              </a:rPr>
              <a:t>1</a:t>
            </a:r>
          </a:p>
        </p:txBody>
      </p:sp>
      <p:grpSp>
        <p:nvGrpSpPr>
          <p:cNvPr id="22531" name="Group 4"/>
          <p:cNvGrpSpPr>
            <a:grpSpLocks/>
          </p:cNvGrpSpPr>
          <p:nvPr/>
        </p:nvGrpSpPr>
        <p:grpSpPr bwMode="auto">
          <a:xfrm>
            <a:off x="719138" y="885825"/>
            <a:ext cx="7705725" cy="5621338"/>
            <a:chOff x="664119" y="763666"/>
            <a:chExt cx="7789491" cy="5682556"/>
          </a:xfrm>
        </p:grpSpPr>
        <p:grpSp>
          <p:nvGrpSpPr>
            <p:cNvPr id="22533" name="Group 3"/>
            <p:cNvGrpSpPr>
              <a:grpSpLocks/>
            </p:cNvGrpSpPr>
            <p:nvPr/>
          </p:nvGrpSpPr>
          <p:grpSpPr bwMode="auto">
            <a:xfrm>
              <a:off x="664119" y="763666"/>
              <a:ext cx="7789491" cy="5682556"/>
              <a:chOff x="592509" y="564337"/>
              <a:chExt cx="7789491" cy="5682556"/>
            </a:xfrm>
          </p:grpSpPr>
          <p:sp>
            <p:nvSpPr>
              <p:cNvPr id="22535" name="TextBox 7"/>
              <p:cNvSpPr txBox="1">
                <a:spLocks noChangeArrowheads="1"/>
              </p:cNvSpPr>
              <p:nvPr/>
            </p:nvSpPr>
            <p:spPr bwMode="auto">
              <a:xfrm>
                <a:off x="614190" y="6000672"/>
                <a:ext cx="742511" cy="246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000"/>
                  <a:t>PIA12163</a:t>
                </a:r>
              </a:p>
            </p:txBody>
          </p:sp>
          <p:grpSp>
            <p:nvGrpSpPr>
              <p:cNvPr id="22536" name="Group 2"/>
              <p:cNvGrpSpPr>
                <a:grpSpLocks/>
              </p:cNvGrpSpPr>
              <p:nvPr/>
            </p:nvGrpSpPr>
            <p:grpSpPr bwMode="auto">
              <a:xfrm>
                <a:off x="592509" y="564337"/>
                <a:ext cx="7789491" cy="5436335"/>
                <a:chOff x="592509" y="564337"/>
                <a:chExt cx="7789491" cy="5436335"/>
              </a:xfrm>
            </p:grpSpPr>
            <p:pic>
              <p:nvPicPr>
                <p:cNvPr id="22537" name="Picture 18" descr="mercury1cut.jpg"/>
                <p:cNvPicPr>
                  <a:picLocks noChangeAspect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592509" y="564337"/>
                  <a:ext cx="7789491" cy="543633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cxnSp>
              <p:nvCxnSpPr>
                <p:cNvPr id="24" name="Straight Connector 23"/>
                <p:cNvCxnSpPr/>
                <p:nvPr/>
              </p:nvCxnSpPr>
              <p:spPr>
                <a:xfrm flipV="1">
                  <a:off x="1041841" y="5715707"/>
                  <a:ext cx="558455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2539" name="TextBox 24"/>
                <p:cNvSpPr txBox="1">
                  <a:spLocks noChangeArrowheads="1"/>
                </p:cNvSpPr>
                <p:nvPr/>
              </p:nvSpPr>
              <p:spPr bwMode="auto">
                <a:xfrm>
                  <a:off x="945222" y="5376446"/>
                  <a:ext cx="704039" cy="3385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sz="1600" b="1">
                      <a:solidFill>
                        <a:schemeClr val="bg1"/>
                      </a:solidFill>
                    </a:rPr>
                    <a:t>20 km</a:t>
                  </a:r>
                </a:p>
              </p:txBody>
            </p:sp>
            <p:grpSp>
              <p:nvGrpSpPr>
                <p:cNvPr id="22540" name="Group 9"/>
                <p:cNvGrpSpPr>
                  <a:grpSpLocks/>
                </p:cNvGrpSpPr>
                <p:nvPr/>
              </p:nvGrpSpPr>
              <p:grpSpPr bwMode="auto">
                <a:xfrm>
                  <a:off x="676121" y="711993"/>
                  <a:ext cx="301625" cy="614363"/>
                  <a:chOff x="2549218" y="5772881"/>
                  <a:chExt cx="301630" cy="614054"/>
                </a:xfrm>
              </p:grpSpPr>
              <p:grpSp>
                <p:nvGrpSpPr>
                  <p:cNvPr id="22541" name="Group 10"/>
                  <p:cNvGrpSpPr>
                    <a:grpSpLocks/>
                  </p:cNvGrpSpPr>
                  <p:nvPr/>
                </p:nvGrpSpPr>
                <p:grpSpPr bwMode="auto">
                  <a:xfrm rot="-6937624">
                    <a:off x="2439591" y="5977439"/>
                    <a:ext cx="614054" cy="204937"/>
                    <a:chOff x="1219599" y="5105047"/>
                    <a:chExt cx="685008" cy="228602"/>
                  </a:xfrm>
                </p:grpSpPr>
                <p:grpSp>
                  <p:nvGrpSpPr>
                    <p:cNvPr id="22543" name="Group 49"/>
                    <p:cNvGrpSpPr>
                      <a:grpSpLocks/>
                    </p:cNvGrpSpPr>
                    <p:nvPr/>
                  </p:nvGrpSpPr>
                  <p:grpSpPr bwMode="auto">
                    <a:xfrm rot="6981886">
                      <a:off x="1447801" y="4876845"/>
                      <a:ext cx="228602" cy="685006"/>
                      <a:chOff x="495304" y="4725194"/>
                      <a:chExt cx="228600" cy="685006"/>
                    </a:xfrm>
                  </p:grpSpPr>
                  <p:sp>
                    <p:nvSpPr>
                      <p:cNvPr id="28" name="Oval 27"/>
                      <p:cNvSpPr/>
                      <p:nvPr/>
                    </p:nvSpPr>
                    <p:spPr>
                      <a:xfrm>
                        <a:off x="494820" y="4952423"/>
                        <a:ext cx="229130" cy="227243"/>
                      </a:xfrm>
                      <a:prstGeom prst="ellipse">
                        <a:avLst/>
                      </a:prstGeom>
                      <a:noFill/>
                      <a:ln w="635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cxnSp>
                    <p:nvCxnSpPr>
                      <p:cNvPr id="29" name="Straight Arrow Connector 28"/>
                      <p:cNvCxnSpPr/>
                      <p:nvPr/>
                    </p:nvCxnSpPr>
                    <p:spPr>
                      <a:xfrm rot="5400000" flipH="1" flipV="1">
                        <a:off x="481948" y="4826422"/>
                        <a:ext cx="229033" cy="1791"/>
                      </a:xfrm>
                      <a:prstGeom prst="straightConnector1">
                        <a:avLst/>
                      </a:prstGeom>
                      <a:ln w="41275">
                        <a:solidFill>
                          <a:schemeClr val="bg1"/>
                        </a:solidFill>
                        <a:tailEnd type="stealth" w="med" len="med"/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0" name="Straight Connector 29"/>
                      <p:cNvCxnSpPr>
                        <a:stCxn id="28" idx="4"/>
                      </p:cNvCxnSpPr>
                      <p:nvPr/>
                    </p:nvCxnSpPr>
                    <p:spPr>
                      <a:xfrm rot="5400000">
                        <a:off x="503005" y="5279792"/>
                        <a:ext cx="227243" cy="1791"/>
                      </a:xfrm>
                      <a:prstGeom prst="line">
                        <a:avLst/>
                      </a:prstGeom>
                      <a:ln w="41275"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27" name="Straight Connector 26"/>
                    <p:cNvCxnSpPr/>
                    <p:nvPr/>
                  </p:nvCxnSpPr>
                  <p:spPr>
                    <a:xfrm rot="11486297">
                      <a:off x="1335199" y="5107626"/>
                      <a:ext cx="137777" cy="37591"/>
                    </a:xfrm>
                    <a:prstGeom prst="line">
                      <a:avLst/>
                    </a:prstGeom>
                    <a:ln w="41275">
                      <a:solidFill>
                        <a:schemeClr val="bg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23" name="Text 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549053" y="5934868"/>
                    <a:ext cx="301700" cy="30796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>
                    <a:outerShdw blurRad="12700" dist="12700" dir="2700000" algn="tl" rotWithShape="0">
                      <a:prstClr val="black"/>
                    </a:outerShdw>
                  </a:effectLst>
                </p:spPr>
                <p:txBody>
                  <a:bodyPr>
                    <a:spAutoFit/>
                  </a:bodyPr>
                  <a:lstStyle/>
                  <a:p>
                    <a:pPr>
                      <a:defRPr/>
                    </a:pPr>
                    <a:r>
                      <a:rPr lang="en-US" sz="1400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Monotype Corsiva" pitchFamily="66" charset="0"/>
                        <a:cs typeface="+mn-cs"/>
                      </a:rPr>
                      <a:t>N</a:t>
                    </a:r>
                  </a:p>
                </p:txBody>
              </p:sp>
            </p:grpSp>
          </p:grpSp>
        </p:grpSp>
        <p:sp>
          <p:nvSpPr>
            <p:cNvPr id="22534" name="TextBox 17"/>
            <p:cNvSpPr txBox="1">
              <a:spLocks noChangeArrowheads="1"/>
            </p:cNvSpPr>
            <p:nvPr/>
          </p:nvSpPr>
          <p:spPr bwMode="auto">
            <a:xfrm>
              <a:off x="6431280" y="6192520"/>
              <a:ext cx="2011245" cy="2515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Blue Marble Matches Image #1</a:t>
              </a:r>
            </a:p>
          </p:txBody>
        </p:sp>
      </p:grpSp>
      <p:sp>
        <p:nvSpPr>
          <p:cNvPr id="22532" name="TextBox 34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MERCURY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Group 2"/>
          <p:cNvGrpSpPr>
            <a:grpSpLocks/>
          </p:cNvGrpSpPr>
          <p:nvPr/>
        </p:nvGrpSpPr>
        <p:grpSpPr bwMode="auto">
          <a:xfrm>
            <a:off x="749300" y="876300"/>
            <a:ext cx="7645400" cy="5638800"/>
            <a:chOff x="702219" y="810327"/>
            <a:chExt cx="7733599" cy="5704614"/>
          </a:xfrm>
        </p:grpSpPr>
        <p:grpSp>
          <p:nvGrpSpPr>
            <p:cNvPr id="23556" name="Group 20"/>
            <p:cNvGrpSpPr>
              <a:grpSpLocks/>
            </p:cNvGrpSpPr>
            <p:nvPr/>
          </p:nvGrpSpPr>
          <p:grpSpPr bwMode="auto">
            <a:xfrm>
              <a:off x="702219" y="810327"/>
              <a:ext cx="7733599" cy="5697522"/>
              <a:chOff x="914400" y="703349"/>
              <a:chExt cx="7733599" cy="5697522"/>
            </a:xfrm>
          </p:grpSpPr>
          <p:sp>
            <p:nvSpPr>
              <p:cNvPr id="23558" name="Rectangle 30"/>
              <p:cNvSpPr>
                <a:spLocks noChangeArrowheads="1"/>
              </p:cNvSpPr>
              <p:nvPr/>
            </p:nvSpPr>
            <p:spPr bwMode="auto">
              <a:xfrm>
                <a:off x="917470" y="6154650"/>
                <a:ext cx="742511" cy="246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000"/>
                  <a:t>PIA12068</a:t>
                </a:r>
              </a:p>
            </p:txBody>
          </p:sp>
          <p:grpSp>
            <p:nvGrpSpPr>
              <p:cNvPr id="23559" name="Group 17"/>
              <p:cNvGrpSpPr>
                <a:grpSpLocks/>
              </p:cNvGrpSpPr>
              <p:nvPr/>
            </p:nvGrpSpPr>
            <p:grpSpPr bwMode="auto">
              <a:xfrm>
                <a:off x="914400" y="703349"/>
                <a:ext cx="7733599" cy="5451301"/>
                <a:chOff x="914400" y="703349"/>
                <a:chExt cx="7733599" cy="5451301"/>
              </a:xfrm>
            </p:grpSpPr>
            <p:pic>
              <p:nvPicPr>
                <p:cNvPr id="23560" name="Picture 19" descr="mercury2cut.jpg"/>
                <p:cNvPicPr>
                  <a:picLocks noChangeAspect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914400" y="703349"/>
                  <a:ext cx="7733599" cy="545130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23561" name="TextBox 29"/>
                <p:cNvSpPr txBox="1">
                  <a:spLocks noChangeArrowheads="1"/>
                </p:cNvSpPr>
                <p:nvPr/>
              </p:nvSpPr>
              <p:spPr bwMode="auto">
                <a:xfrm>
                  <a:off x="1236065" y="5450077"/>
                  <a:ext cx="704039" cy="3385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sz="1600" b="1">
                      <a:solidFill>
                        <a:schemeClr val="bg1"/>
                      </a:solidFill>
                    </a:rPr>
                    <a:t>30 km</a:t>
                  </a:r>
                </a:p>
              </p:txBody>
            </p:sp>
            <p:cxnSp>
              <p:nvCxnSpPr>
                <p:cNvPr id="19" name="Straight Connector 18"/>
                <p:cNvCxnSpPr/>
                <p:nvPr/>
              </p:nvCxnSpPr>
              <p:spPr>
                <a:xfrm>
                  <a:off x="1089434" y="5792854"/>
                  <a:ext cx="1005239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23563" name="Group 9"/>
                <p:cNvGrpSpPr>
                  <a:grpSpLocks/>
                </p:cNvGrpSpPr>
                <p:nvPr/>
              </p:nvGrpSpPr>
              <p:grpSpPr bwMode="auto">
                <a:xfrm>
                  <a:off x="1004049" y="833437"/>
                  <a:ext cx="301625" cy="614363"/>
                  <a:chOff x="2549218" y="5772881"/>
                  <a:chExt cx="301630" cy="614054"/>
                </a:xfrm>
              </p:grpSpPr>
              <p:grpSp>
                <p:nvGrpSpPr>
                  <p:cNvPr id="23564" name="Group 10"/>
                  <p:cNvGrpSpPr>
                    <a:grpSpLocks/>
                  </p:cNvGrpSpPr>
                  <p:nvPr/>
                </p:nvGrpSpPr>
                <p:grpSpPr bwMode="auto">
                  <a:xfrm rot="-6937624">
                    <a:off x="2439591" y="5977439"/>
                    <a:ext cx="614054" cy="204937"/>
                    <a:chOff x="1219599" y="5105047"/>
                    <a:chExt cx="685008" cy="228602"/>
                  </a:xfrm>
                </p:grpSpPr>
                <p:grpSp>
                  <p:nvGrpSpPr>
                    <p:cNvPr id="23566" name="Group 49"/>
                    <p:cNvGrpSpPr>
                      <a:grpSpLocks/>
                    </p:cNvGrpSpPr>
                    <p:nvPr/>
                  </p:nvGrpSpPr>
                  <p:grpSpPr bwMode="auto">
                    <a:xfrm rot="6981886">
                      <a:off x="1447801" y="4876845"/>
                      <a:ext cx="228602" cy="685006"/>
                      <a:chOff x="495304" y="4725194"/>
                      <a:chExt cx="228600" cy="685006"/>
                    </a:xfrm>
                  </p:grpSpPr>
                  <p:sp>
                    <p:nvSpPr>
                      <p:cNvPr id="34" name="Oval 33"/>
                      <p:cNvSpPr/>
                      <p:nvPr/>
                    </p:nvSpPr>
                    <p:spPr>
                      <a:xfrm>
                        <a:off x="495386" y="4952607"/>
                        <a:ext cx="229282" cy="227420"/>
                      </a:xfrm>
                      <a:prstGeom prst="ellipse">
                        <a:avLst/>
                      </a:prstGeom>
                      <a:noFill/>
                      <a:ln w="635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cxnSp>
                    <p:nvCxnSpPr>
                      <p:cNvPr id="35" name="Straight Arrow Connector 34"/>
                      <p:cNvCxnSpPr/>
                      <p:nvPr/>
                    </p:nvCxnSpPr>
                    <p:spPr>
                      <a:xfrm rot="5400000" flipH="1" flipV="1">
                        <a:off x="489748" y="4833579"/>
                        <a:ext cx="229210" cy="1791"/>
                      </a:xfrm>
                      <a:prstGeom prst="straightConnector1">
                        <a:avLst/>
                      </a:prstGeom>
                      <a:ln w="41275">
                        <a:solidFill>
                          <a:schemeClr val="bg1"/>
                        </a:solidFill>
                        <a:tailEnd type="stealth" w="med" len="med"/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6" name="Straight Connector 35"/>
                      <p:cNvCxnSpPr>
                        <a:stCxn id="34" idx="4"/>
                      </p:cNvCxnSpPr>
                      <p:nvPr/>
                    </p:nvCxnSpPr>
                    <p:spPr>
                      <a:xfrm rot="5400000">
                        <a:off x="503561" y="5280231"/>
                        <a:ext cx="227420" cy="1791"/>
                      </a:xfrm>
                      <a:prstGeom prst="line">
                        <a:avLst/>
                      </a:prstGeom>
                      <a:ln w="41275"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33" name="Straight Connector 32"/>
                    <p:cNvCxnSpPr/>
                    <p:nvPr/>
                  </p:nvCxnSpPr>
                  <p:spPr>
                    <a:xfrm rot="11486297">
                      <a:off x="1334493" y="5108003"/>
                      <a:ext cx="137885" cy="37617"/>
                    </a:xfrm>
                    <a:prstGeom prst="line">
                      <a:avLst/>
                    </a:prstGeom>
                    <a:ln w="41275">
                      <a:solidFill>
                        <a:schemeClr val="bg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29" name="Text 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549494" y="5935009"/>
                    <a:ext cx="301898" cy="30820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>
                    <a:outerShdw blurRad="12700" dist="12700" dir="2700000" algn="tl" rotWithShape="0">
                      <a:prstClr val="black"/>
                    </a:outerShdw>
                  </a:effectLst>
                </p:spPr>
                <p:txBody>
                  <a:bodyPr>
                    <a:spAutoFit/>
                  </a:bodyPr>
                  <a:lstStyle/>
                  <a:p>
                    <a:pPr>
                      <a:defRPr/>
                    </a:pPr>
                    <a:r>
                      <a:rPr lang="en-US" sz="1400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Monotype Corsiva" pitchFamily="66" charset="0"/>
                        <a:cs typeface="+mn-cs"/>
                      </a:rPr>
                      <a:t>N</a:t>
                    </a:r>
                  </a:p>
                </p:txBody>
              </p:sp>
            </p:grpSp>
          </p:grpSp>
        </p:grpSp>
        <p:sp>
          <p:nvSpPr>
            <p:cNvPr id="23557" name="TextBox 17"/>
            <p:cNvSpPr txBox="1">
              <a:spLocks noChangeArrowheads="1"/>
            </p:cNvSpPr>
            <p:nvPr/>
          </p:nvSpPr>
          <p:spPr bwMode="auto">
            <a:xfrm>
              <a:off x="6472632" y="6268720"/>
              <a:ext cx="1949573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Blue Marble Matches Image #2</a:t>
              </a:r>
            </a:p>
          </p:txBody>
        </p:sp>
      </p:grpSp>
      <p:sp>
        <p:nvSpPr>
          <p:cNvPr id="23555" name="TextBox 23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MERCURY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Group 2"/>
          <p:cNvGrpSpPr>
            <a:grpSpLocks/>
          </p:cNvGrpSpPr>
          <p:nvPr/>
        </p:nvGrpSpPr>
        <p:grpSpPr bwMode="auto">
          <a:xfrm>
            <a:off x="617538" y="887413"/>
            <a:ext cx="7902575" cy="5610225"/>
            <a:chOff x="618006" y="762000"/>
            <a:chExt cx="7902091" cy="5610701"/>
          </a:xfrm>
        </p:grpSpPr>
        <p:grpSp>
          <p:nvGrpSpPr>
            <p:cNvPr id="24580" name="Group 7"/>
            <p:cNvGrpSpPr>
              <a:grpSpLocks/>
            </p:cNvGrpSpPr>
            <p:nvPr/>
          </p:nvGrpSpPr>
          <p:grpSpPr bwMode="auto">
            <a:xfrm>
              <a:off x="618006" y="762000"/>
              <a:ext cx="7882554" cy="5603027"/>
              <a:chOff x="423246" y="609600"/>
              <a:chExt cx="7882554" cy="5603027"/>
            </a:xfrm>
          </p:grpSpPr>
          <p:sp>
            <p:nvSpPr>
              <p:cNvPr id="24582" name="TextBox 17"/>
              <p:cNvSpPr txBox="1">
                <a:spLocks noChangeArrowheads="1"/>
              </p:cNvSpPr>
              <p:nvPr/>
            </p:nvSpPr>
            <p:spPr bwMode="auto">
              <a:xfrm>
                <a:off x="434329" y="5966406"/>
                <a:ext cx="742511" cy="246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000"/>
                  <a:t>PIA12049</a:t>
                </a:r>
              </a:p>
            </p:txBody>
          </p:sp>
          <p:grpSp>
            <p:nvGrpSpPr>
              <p:cNvPr id="24583" name="Group 6"/>
              <p:cNvGrpSpPr>
                <a:grpSpLocks/>
              </p:cNvGrpSpPr>
              <p:nvPr/>
            </p:nvGrpSpPr>
            <p:grpSpPr bwMode="auto">
              <a:xfrm>
                <a:off x="423246" y="609600"/>
                <a:ext cx="7882554" cy="5356806"/>
                <a:chOff x="423246" y="609600"/>
                <a:chExt cx="7882554" cy="5356806"/>
              </a:xfrm>
            </p:grpSpPr>
            <p:pic>
              <p:nvPicPr>
                <p:cNvPr id="24584" name="Picture 40" descr="mercury3cut.jpg"/>
                <p:cNvPicPr>
                  <a:picLocks noChangeAspect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423246" y="609600"/>
                  <a:ext cx="7882554" cy="535680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24585" name="TextBox 23"/>
                <p:cNvSpPr txBox="1">
                  <a:spLocks noChangeArrowheads="1"/>
                </p:cNvSpPr>
                <p:nvPr/>
              </p:nvSpPr>
              <p:spPr bwMode="auto">
                <a:xfrm>
                  <a:off x="656772" y="5375584"/>
                  <a:ext cx="808235" cy="3385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sz="1600" b="1">
                      <a:solidFill>
                        <a:schemeClr val="bg1"/>
                      </a:solidFill>
                    </a:rPr>
                    <a:t>100 km</a:t>
                  </a:r>
                </a:p>
              </p:txBody>
            </p:sp>
            <p:cxnSp>
              <p:nvCxnSpPr>
                <p:cNvPr id="26" name="Straight Connector 25"/>
                <p:cNvCxnSpPr/>
                <p:nvPr/>
              </p:nvCxnSpPr>
              <p:spPr>
                <a:xfrm>
                  <a:off x="608972" y="5715433"/>
                  <a:ext cx="917519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24587" name="Group 9"/>
                <p:cNvGrpSpPr>
                  <a:grpSpLocks/>
                </p:cNvGrpSpPr>
                <p:nvPr/>
              </p:nvGrpSpPr>
              <p:grpSpPr bwMode="auto">
                <a:xfrm>
                  <a:off x="523126" y="706348"/>
                  <a:ext cx="301625" cy="614363"/>
                  <a:chOff x="2549218" y="5772881"/>
                  <a:chExt cx="301630" cy="614054"/>
                </a:xfrm>
              </p:grpSpPr>
              <p:grpSp>
                <p:nvGrpSpPr>
                  <p:cNvPr id="24588" name="Group 10"/>
                  <p:cNvGrpSpPr>
                    <a:grpSpLocks/>
                  </p:cNvGrpSpPr>
                  <p:nvPr/>
                </p:nvGrpSpPr>
                <p:grpSpPr bwMode="auto">
                  <a:xfrm rot="-6937624">
                    <a:off x="2439591" y="5977439"/>
                    <a:ext cx="614054" cy="204937"/>
                    <a:chOff x="1219599" y="5105047"/>
                    <a:chExt cx="685008" cy="228602"/>
                  </a:xfrm>
                </p:grpSpPr>
                <p:grpSp>
                  <p:nvGrpSpPr>
                    <p:cNvPr id="24590" name="Group 49"/>
                    <p:cNvGrpSpPr>
                      <a:grpSpLocks/>
                    </p:cNvGrpSpPr>
                    <p:nvPr/>
                  </p:nvGrpSpPr>
                  <p:grpSpPr bwMode="auto">
                    <a:xfrm rot="6981886">
                      <a:off x="1447801" y="4876845"/>
                      <a:ext cx="228602" cy="685006"/>
                      <a:chOff x="495304" y="4725194"/>
                      <a:chExt cx="228600" cy="685006"/>
                    </a:xfrm>
                  </p:grpSpPr>
                  <p:sp>
                    <p:nvSpPr>
                      <p:cNvPr id="30" name="Oval 29"/>
                      <p:cNvSpPr/>
                      <p:nvPr/>
                    </p:nvSpPr>
                    <p:spPr>
                      <a:xfrm>
                        <a:off x="495774" y="4951881"/>
                        <a:ext cx="228424" cy="228356"/>
                      </a:xfrm>
                      <a:prstGeom prst="ellipse">
                        <a:avLst/>
                      </a:prstGeom>
                      <a:noFill/>
                      <a:ln w="635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cxnSp>
                    <p:nvCxnSpPr>
                      <p:cNvPr id="31" name="Straight Arrow Connector 30"/>
                      <p:cNvCxnSpPr/>
                      <p:nvPr/>
                    </p:nvCxnSpPr>
                    <p:spPr>
                      <a:xfrm rot="5400000" flipH="1" flipV="1">
                        <a:off x="489280" y="4833343"/>
                        <a:ext cx="228355" cy="1771"/>
                      </a:xfrm>
                      <a:prstGeom prst="straightConnector1">
                        <a:avLst/>
                      </a:prstGeom>
                      <a:ln w="41275">
                        <a:solidFill>
                          <a:schemeClr val="bg1"/>
                        </a:solidFill>
                        <a:tailEnd type="stealth" w="med" len="med"/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2" name="Straight Connector 31"/>
                      <p:cNvCxnSpPr>
                        <a:stCxn id="30" idx="4"/>
                      </p:cNvCxnSpPr>
                      <p:nvPr/>
                    </p:nvCxnSpPr>
                    <p:spPr>
                      <a:xfrm rot="5400000">
                        <a:off x="504775" y="5280166"/>
                        <a:ext cx="226585" cy="1770"/>
                      </a:xfrm>
                      <a:prstGeom prst="line">
                        <a:avLst/>
                      </a:prstGeom>
                      <a:ln w="41275"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29" name="Straight Connector 28"/>
                    <p:cNvCxnSpPr/>
                    <p:nvPr/>
                  </p:nvCxnSpPr>
                  <p:spPr>
                    <a:xfrm rot="11486297">
                      <a:off x="1333700" y="5109019"/>
                      <a:ext cx="138075" cy="37186"/>
                    </a:xfrm>
                    <a:prstGeom prst="line">
                      <a:avLst/>
                    </a:prstGeom>
                    <a:ln w="41275">
                      <a:solidFill>
                        <a:schemeClr val="bg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27" name="Text 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549344" y="5934835"/>
                    <a:ext cx="301612" cy="30784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>
                    <a:outerShdw blurRad="12700" dist="12700" dir="2700000" algn="tl" rotWithShape="0">
                      <a:prstClr val="black"/>
                    </a:outerShdw>
                  </a:effectLst>
                </p:spPr>
                <p:txBody>
                  <a:bodyPr>
                    <a:spAutoFit/>
                  </a:bodyPr>
                  <a:lstStyle/>
                  <a:p>
                    <a:pPr>
                      <a:defRPr/>
                    </a:pPr>
                    <a:r>
                      <a:rPr lang="en-US" sz="1400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Monotype Corsiva" pitchFamily="66" charset="0"/>
                        <a:cs typeface="+mn-cs"/>
                      </a:rPr>
                      <a:t>N</a:t>
                    </a:r>
                  </a:p>
                </p:txBody>
              </p:sp>
            </p:grpSp>
          </p:grpSp>
        </p:grpSp>
        <p:sp>
          <p:nvSpPr>
            <p:cNvPr id="24581" name="TextBox 17"/>
            <p:cNvSpPr txBox="1">
              <a:spLocks noChangeArrowheads="1"/>
            </p:cNvSpPr>
            <p:nvPr/>
          </p:nvSpPr>
          <p:spPr bwMode="auto">
            <a:xfrm>
              <a:off x="6570524" y="6126480"/>
              <a:ext cx="1949573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Blue Marble Matches Image #3</a:t>
              </a:r>
            </a:p>
          </p:txBody>
        </p:sp>
      </p:grpSp>
      <p:sp>
        <p:nvSpPr>
          <p:cNvPr id="24579" name="TextBox 21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MERCURY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Group 2"/>
          <p:cNvGrpSpPr>
            <a:grpSpLocks/>
          </p:cNvGrpSpPr>
          <p:nvPr/>
        </p:nvGrpSpPr>
        <p:grpSpPr bwMode="auto">
          <a:xfrm>
            <a:off x="920750" y="860425"/>
            <a:ext cx="7302500" cy="5646738"/>
            <a:chOff x="873669" y="729691"/>
            <a:chExt cx="7391400" cy="5716829"/>
          </a:xfrm>
        </p:grpSpPr>
        <p:grpSp>
          <p:nvGrpSpPr>
            <p:cNvPr id="25604" name="Group 8"/>
            <p:cNvGrpSpPr>
              <a:grpSpLocks/>
            </p:cNvGrpSpPr>
            <p:nvPr/>
          </p:nvGrpSpPr>
          <p:grpSpPr bwMode="auto">
            <a:xfrm>
              <a:off x="873669" y="729691"/>
              <a:ext cx="7391400" cy="5706394"/>
              <a:chOff x="876300" y="698913"/>
              <a:chExt cx="7391400" cy="5706394"/>
            </a:xfrm>
          </p:grpSpPr>
          <p:sp>
            <p:nvSpPr>
              <p:cNvPr id="25606" name="TextBox 17"/>
              <p:cNvSpPr txBox="1">
                <a:spLocks noChangeArrowheads="1"/>
              </p:cNvSpPr>
              <p:nvPr/>
            </p:nvSpPr>
            <p:spPr bwMode="auto">
              <a:xfrm>
                <a:off x="896711" y="6159086"/>
                <a:ext cx="742511" cy="246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000"/>
                  <a:t>PIA11355</a:t>
                </a:r>
              </a:p>
            </p:txBody>
          </p:sp>
          <p:grpSp>
            <p:nvGrpSpPr>
              <p:cNvPr id="25607" name="Group 7"/>
              <p:cNvGrpSpPr>
                <a:grpSpLocks/>
              </p:cNvGrpSpPr>
              <p:nvPr/>
            </p:nvGrpSpPr>
            <p:grpSpPr bwMode="auto">
              <a:xfrm>
                <a:off x="876300" y="698913"/>
                <a:ext cx="7391400" cy="5460174"/>
                <a:chOff x="876300" y="698913"/>
                <a:chExt cx="7391400" cy="5460174"/>
              </a:xfrm>
            </p:grpSpPr>
            <p:pic>
              <p:nvPicPr>
                <p:cNvPr id="25608" name="Picture 17" descr="mercury4cut.jpg"/>
                <p:cNvPicPr>
                  <a:picLocks noChangeAspect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876300" y="698913"/>
                  <a:ext cx="7391400" cy="546017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cxnSp>
              <p:nvCxnSpPr>
                <p:cNvPr id="21" name="Straight Connector 20"/>
                <p:cNvCxnSpPr/>
                <p:nvPr/>
              </p:nvCxnSpPr>
              <p:spPr>
                <a:xfrm flipH="1">
                  <a:off x="1091615" y="5867684"/>
                  <a:ext cx="694149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5610" name="TextBox 21"/>
                <p:cNvSpPr txBox="1">
                  <a:spLocks noChangeArrowheads="1"/>
                </p:cNvSpPr>
                <p:nvPr/>
              </p:nvSpPr>
              <p:spPr bwMode="auto">
                <a:xfrm>
                  <a:off x="1066800" y="5528846"/>
                  <a:ext cx="704039" cy="3385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sz="1600" b="1">
                      <a:solidFill>
                        <a:schemeClr val="bg1"/>
                      </a:solidFill>
                    </a:rPr>
                    <a:t>50 km</a:t>
                  </a:r>
                </a:p>
              </p:txBody>
            </p:sp>
            <p:grpSp>
              <p:nvGrpSpPr>
                <p:cNvPr id="25611" name="Group 9"/>
                <p:cNvGrpSpPr>
                  <a:grpSpLocks/>
                </p:cNvGrpSpPr>
                <p:nvPr/>
              </p:nvGrpSpPr>
              <p:grpSpPr bwMode="auto">
                <a:xfrm>
                  <a:off x="965657" y="833437"/>
                  <a:ext cx="301625" cy="614363"/>
                  <a:chOff x="2549218" y="5772881"/>
                  <a:chExt cx="301630" cy="614054"/>
                </a:xfrm>
              </p:grpSpPr>
              <p:grpSp>
                <p:nvGrpSpPr>
                  <p:cNvPr id="25612" name="Group 10"/>
                  <p:cNvGrpSpPr>
                    <a:grpSpLocks/>
                  </p:cNvGrpSpPr>
                  <p:nvPr/>
                </p:nvGrpSpPr>
                <p:grpSpPr bwMode="auto">
                  <a:xfrm rot="-6937624">
                    <a:off x="2439591" y="5977439"/>
                    <a:ext cx="614054" cy="204937"/>
                    <a:chOff x="1219599" y="5105047"/>
                    <a:chExt cx="685008" cy="228602"/>
                  </a:xfrm>
                </p:grpSpPr>
                <p:grpSp>
                  <p:nvGrpSpPr>
                    <p:cNvPr id="25614" name="Group 49"/>
                    <p:cNvGrpSpPr>
                      <a:grpSpLocks/>
                    </p:cNvGrpSpPr>
                    <p:nvPr/>
                  </p:nvGrpSpPr>
                  <p:grpSpPr bwMode="auto">
                    <a:xfrm rot="6981886">
                      <a:off x="1447801" y="4876845"/>
                      <a:ext cx="228602" cy="685006"/>
                      <a:chOff x="495304" y="4725194"/>
                      <a:chExt cx="228600" cy="685006"/>
                    </a:xfrm>
                  </p:grpSpPr>
                  <p:sp>
                    <p:nvSpPr>
                      <p:cNvPr id="28" name="Oval 27"/>
                      <p:cNvSpPr/>
                      <p:nvPr/>
                    </p:nvSpPr>
                    <p:spPr>
                      <a:xfrm>
                        <a:off x="495841" y="4951521"/>
                        <a:ext cx="227632" cy="229378"/>
                      </a:xfrm>
                      <a:prstGeom prst="ellipse">
                        <a:avLst/>
                      </a:prstGeom>
                      <a:noFill/>
                      <a:ln w="635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cxnSp>
                    <p:nvCxnSpPr>
                      <p:cNvPr id="29" name="Straight Arrow Connector 28"/>
                      <p:cNvCxnSpPr/>
                      <p:nvPr/>
                    </p:nvCxnSpPr>
                    <p:spPr>
                      <a:xfrm rot="5400000" flipH="1" flipV="1">
                        <a:off x="491085" y="4833290"/>
                        <a:ext cx="227585" cy="1792"/>
                      </a:xfrm>
                      <a:prstGeom prst="straightConnector1">
                        <a:avLst/>
                      </a:prstGeom>
                      <a:ln w="41275">
                        <a:solidFill>
                          <a:schemeClr val="bg1"/>
                        </a:solidFill>
                        <a:tailEnd type="stealth" w="med" len="med"/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0" name="Straight Connector 29"/>
                      <p:cNvCxnSpPr>
                        <a:stCxn id="28" idx="4"/>
                      </p:cNvCxnSpPr>
                      <p:nvPr/>
                    </p:nvCxnSpPr>
                    <p:spPr>
                      <a:xfrm rot="5400000">
                        <a:off x="504907" y="5280270"/>
                        <a:ext cx="225794" cy="1792"/>
                      </a:xfrm>
                      <a:prstGeom prst="line">
                        <a:avLst/>
                      </a:prstGeom>
                      <a:ln w="41275"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27" name="Straight Connector 26"/>
                    <p:cNvCxnSpPr/>
                    <p:nvPr/>
                  </p:nvCxnSpPr>
                  <p:spPr>
                    <a:xfrm rot="11486297">
                      <a:off x="1336621" y="5109620"/>
                      <a:ext cx="137985" cy="37641"/>
                    </a:xfrm>
                    <a:prstGeom prst="line">
                      <a:avLst/>
                    </a:prstGeom>
                    <a:ln w="41275">
                      <a:solidFill>
                        <a:schemeClr val="bg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25" name="Text 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549844" y="5935608"/>
                    <a:ext cx="300482" cy="30682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>
                    <a:outerShdw blurRad="12700" dist="12700" dir="2700000" algn="tl" rotWithShape="0">
                      <a:prstClr val="black"/>
                    </a:outerShdw>
                  </a:effectLst>
                </p:spPr>
                <p:txBody>
                  <a:bodyPr>
                    <a:spAutoFit/>
                  </a:bodyPr>
                  <a:lstStyle/>
                  <a:p>
                    <a:pPr>
                      <a:defRPr/>
                    </a:pPr>
                    <a:r>
                      <a:rPr lang="en-US" sz="1400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Monotype Corsiva" pitchFamily="66" charset="0"/>
                        <a:cs typeface="+mn-cs"/>
                      </a:rPr>
                      <a:t>N</a:t>
                    </a:r>
                  </a:p>
                </p:txBody>
              </p:sp>
            </p:grpSp>
          </p:grpSp>
        </p:grpSp>
        <p:sp>
          <p:nvSpPr>
            <p:cNvPr id="25605" name="TextBox 17"/>
            <p:cNvSpPr txBox="1">
              <a:spLocks noChangeArrowheads="1"/>
            </p:cNvSpPr>
            <p:nvPr/>
          </p:nvSpPr>
          <p:spPr bwMode="auto">
            <a:xfrm>
              <a:off x="6294120" y="6200299"/>
              <a:ext cx="1949573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Blue Marble Matches Image #4</a:t>
              </a:r>
            </a:p>
          </p:txBody>
        </p:sp>
      </p:grpSp>
      <p:sp>
        <p:nvSpPr>
          <p:cNvPr id="25603" name="TextBox 34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MERCURY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Line 5"/>
          <p:cNvSpPr>
            <a:spLocks noChangeShapeType="1"/>
          </p:cNvSpPr>
          <p:nvPr/>
        </p:nvSpPr>
        <p:spPr bwMode="auto">
          <a:xfrm flipH="1" flipV="1">
            <a:off x="762000" y="5410200"/>
            <a:ext cx="228600" cy="7620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grpSp>
        <p:nvGrpSpPr>
          <p:cNvPr id="26627" name="Group 2"/>
          <p:cNvGrpSpPr>
            <a:grpSpLocks/>
          </p:cNvGrpSpPr>
          <p:nvPr/>
        </p:nvGrpSpPr>
        <p:grpSpPr bwMode="auto">
          <a:xfrm>
            <a:off x="650875" y="881063"/>
            <a:ext cx="7842250" cy="5619750"/>
            <a:chOff x="623699" y="759790"/>
            <a:chExt cx="7896602" cy="5659222"/>
          </a:xfrm>
        </p:grpSpPr>
        <p:grpSp>
          <p:nvGrpSpPr>
            <p:cNvPr id="26629" name="Group 11"/>
            <p:cNvGrpSpPr>
              <a:grpSpLocks/>
            </p:cNvGrpSpPr>
            <p:nvPr/>
          </p:nvGrpSpPr>
          <p:grpSpPr bwMode="auto">
            <a:xfrm>
              <a:off x="623699" y="759790"/>
              <a:ext cx="7896602" cy="5659222"/>
              <a:chOff x="914400" y="609600"/>
              <a:chExt cx="7647709" cy="5480849"/>
            </a:xfrm>
          </p:grpSpPr>
          <p:sp>
            <p:nvSpPr>
              <p:cNvPr id="26631" name="TextBox 17"/>
              <p:cNvSpPr txBox="1">
                <a:spLocks noChangeArrowheads="1"/>
              </p:cNvSpPr>
              <p:nvPr/>
            </p:nvSpPr>
            <p:spPr bwMode="auto">
              <a:xfrm>
                <a:off x="996891" y="5851989"/>
                <a:ext cx="719108" cy="2384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000"/>
                  <a:t>PIA12368</a:t>
                </a:r>
              </a:p>
            </p:txBody>
          </p:sp>
          <p:grpSp>
            <p:nvGrpSpPr>
              <p:cNvPr id="26632" name="Group 10"/>
              <p:cNvGrpSpPr>
                <a:grpSpLocks/>
              </p:cNvGrpSpPr>
              <p:nvPr/>
            </p:nvGrpSpPr>
            <p:grpSpPr bwMode="auto">
              <a:xfrm>
                <a:off x="914400" y="609600"/>
                <a:ext cx="7647709" cy="5257800"/>
                <a:chOff x="914400" y="609600"/>
                <a:chExt cx="7647709" cy="5257800"/>
              </a:xfrm>
            </p:grpSpPr>
            <p:pic>
              <p:nvPicPr>
                <p:cNvPr id="26633" name="Picture 17" descr="mercury5cutjpg.jpg"/>
                <p:cNvPicPr>
                  <a:picLocks noChangeAspect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914400" y="609600"/>
                  <a:ext cx="7647709" cy="525780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26634" name="TextBox 21"/>
                <p:cNvSpPr txBox="1">
                  <a:spLocks noChangeArrowheads="1"/>
                </p:cNvSpPr>
                <p:nvPr/>
              </p:nvSpPr>
              <p:spPr bwMode="auto">
                <a:xfrm>
                  <a:off x="1200961" y="5213772"/>
                  <a:ext cx="704039" cy="3385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sz="1600" b="1">
                      <a:solidFill>
                        <a:schemeClr val="bg1"/>
                      </a:solidFill>
                    </a:rPr>
                    <a:t>30 km</a:t>
                  </a:r>
                </a:p>
              </p:txBody>
            </p:sp>
            <p:cxnSp>
              <p:nvCxnSpPr>
                <p:cNvPr id="25" name="Straight Connector 24"/>
                <p:cNvCxnSpPr/>
                <p:nvPr/>
              </p:nvCxnSpPr>
              <p:spPr>
                <a:xfrm>
                  <a:off x="1222476" y="5562491"/>
                  <a:ext cx="682720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26636" name="Group 9"/>
                <p:cNvGrpSpPr>
                  <a:grpSpLocks/>
                </p:cNvGrpSpPr>
                <p:nvPr/>
              </p:nvGrpSpPr>
              <p:grpSpPr bwMode="auto">
                <a:xfrm>
                  <a:off x="1066800" y="762000"/>
                  <a:ext cx="301625" cy="614363"/>
                  <a:chOff x="2549218" y="5772881"/>
                  <a:chExt cx="301630" cy="614054"/>
                </a:xfrm>
              </p:grpSpPr>
              <p:grpSp>
                <p:nvGrpSpPr>
                  <p:cNvPr id="26637" name="Group 10"/>
                  <p:cNvGrpSpPr>
                    <a:grpSpLocks/>
                  </p:cNvGrpSpPr>
                  <p:nvPr/>
                </p:nvGrpSpPr>
                <p:grpSpPr bwMode="auto">
                  <a:xfrm rot="-6937624">
                    <a:off x="2439591" y="5977439"/>
                    <a:ext cx="614054" cy="204937"/>
                    <a:chOff x="1219599" y="5105047"/>
                    <a:chExt cx="685008" cy="228602"/>
                  </a:xfrm>
                </p:grpSpPr>
                <p:grpSp>
                  <p:nvGrpSpPr>
                    <p:cNvPr id="26639" name="Group 49"/>
                    <p:cNvGrpSpPr>
                      <a:grpSpLocks/>
                    </p:cNvGrpSpPr>
                    <p:nvPr/>
                  </p:nvGrpSpPr>
                  <p:grpSpPr bwMode="auto">
                    <a:xfrm rot="6981886">
                      <a:off x="1447801" y="4876845"/>
                      <a:ext cx="228602" cy="685006"/>
                      <a:chOff x="495304" y="4725194"/>
                      <a:chExt cx="228600" cy="685006"/>
                    </a:xfrm>
                  </p:grpSpPr>
                  <p:sp>
                    <p:nvSpPr>
                      <p:cNvPr id="34" name="Oval 33"/>
                      <p:cNvSpPr/>
                      <p:nvPr/>
                    </p:nvSpPr>
                    <p:spPr>
                      <a:xfrm>
                        <a:off x="493959" y="4950599"/>
                        <a:ext cx="229677" cy="229598"/>
                      </a:xfrm>
                      <a:prstGeom prst="ellipse">
                        <a:avLst/>
                      </a:prstGeom>
                      <a:noFill/>
                      <a:ln w="635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cxnSp>
                    <p:nvCxnSpPr>
                      <p:cNvPr id="35" name="Straight Arrow Connector 34"/>
                      <p:cNvCxnSpPr/>
                      <p:nvPr/>
                    </p:nvCxnSpPr>
                    <p:spPr>
                      <a:xfrm rot="5400000" flipH="1" flipV="1">
                        <a:off x="488419" y="4832411"/>
                        <a:ext cx="227871" cy="1726"/>
                      </a:xfrm>
                      <a:prstGeom prst="straightConnector1">
                        <a:avLst/>
                      </a:prstGeom>
                      <a:ln w="41275">
                        <a:solidFill>
                          <a:schemeClr val="bg1"/>
                        </a:solidFill>
                        <a:tailEnd type="stealth" w="med" len="med"/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6" name="Straight Connector 35"/>
                      <p:cNvCxnSpPr>
                        <a:stCxn id="34" idx="4"/>
                      </p:cNvCxnSpPr>
                      <p:nvPr/>
                    </p:nvCxnSpPr>
                    <p:spPr>
                      <a:xfrm rot="5400000">
                        <a:off x="502810" y="5279374"/>
                        <a:ext cx="227871" cy="1727"/>
                      </a:xfrm>
                      <a:prstGeom prst="line">
                        <a:avLst/>
                      </a:prstGeom>
                      <a:ln w="41275"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33" name="Straight Connector 32"/>
                    <p:cNvCxnSpPr/>
                    <p:nvPr/>
                  </p:nvCxnSpPr>
                  <p:spPr>
                    <a:xfrm rot="11486297">
                      <a:off x="1332937" y="5106376"/>
                      <a:ext cx="138104" cy="37992"/>
                    </a:xfrm>
                    <a:prstGeom prst="line">
                      <a:avLst/>
                    </a:prstGeom>
                    <a:ln w="41275">
                      <a:solidFill>
                        <a:schemeClr val="bg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31" name="Text 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548533" y="5934697"/>
                    <a:ext cx="301888" cy="30795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>
                    <a:outerShdw blurRad="12700" dist="12700" dir="2700000" algn="tl" rotWithShape="0">
                      <a:prstClr val="black"/>
                    </a:outerShdw>
                  </a:effectLst>
                </p:spPr>
                <p:txBody>
                  <a:bodyPr>
                    <a:spAutoFit/>
                  </a:bodyPr>
                  <a:lstStyle/>
                  <a:p>
                    <a:pPr>
                      <a:defRPr/>
                    </a:pPr>
                    <a:r>
                      <a:rPr lang="en-US" sz="1400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Monotype Corsiva" pitchFamily="66" charset="0"/>
                        <a:cs typeface="+mn-cs"/>
                      </a:rPr>
                      <a:t>N</a:t>
                    </a:r>
                  </a:p>
                </p:txBody>
              </p:sp>
            </p:grpSp>
          </p:grpSp>
        </p:grpSp>
        <p:sp>
          <p:nvSpPr>
            <p:cNvPr id="26630" name="TextBox 17"/>
            <p:cNvSpPr txBox="1">
              <a:spLocks noChangeArrowheads="1"/>
            </p:cNvSpPr>
            <p:nvPr/>
          </p:nvSpPr>
          <p:spPr bwMode="auto">
            <a:xfrm>
              <a:off x="6507480" y="6172200"/>
              <a:ext cx="1949573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Blue Marble Matches Image #5</a:t>
              </a:r>
            </a:p>
          </p:txBody>
        </p:sp>
      </p:grpSp>
      <p:sp>
        <p:nvSpPr>
          <p:cNvPr id="26628" name="TextBox 23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MERCURY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Group 16"/>
          <p:cNvGrpSpPr>
            <a:grpSpLocks/>
          </p:cNvGrpSpPr>
          <p:nvPr/>
        </p:nvGrpSpPr>
        <p:grpSpPr bwMode="auto">
          <a:xfrm>
            <a:off x="720725" y="887413"/>
            <a:ext cx="7702550" cy="5610225"/>
            <a:chOff x="679516" y="762000"/>
            <a:chExt cx="7784969" cy="5671210"/>
          </a:xfrm>
        </p:grpSpPr>
        <p:grpSp>
          <p:nvGrpSpPr>
            <p:cNvPr id="27652" name="Group 21"/>
            <p:cNvGrpSpPr>
              <a:grpSpLocks/>
            </p:cNvGrpSpPr>
            <p:nvPr/>
          </p:nvGrpSpPr>
          <p:grpSpPr bwMode="auto">
            <a:xfrm>
              <a:off x="679516" y="762000"/>
              <a:ext cx="7784969" cy="5671210"/>
              <a:chOff x="914400" y="762000"/>
              <a:chExt cx="7435700" cy="5416774"/>
            </a:xfrm>
          </p:grpSpPr>
          <p:grpSp>
            <p:nvGrpSpPr>
              <p:cNvPr id="27654" name="Group 19"/>
              <p:cNvGrpSpPr>
                <a:grpSpLocks/>
              </p:cNvGrpSpPr>
              <p:nvPr/>
            </p:nvGrpSpPr>
            <p:grpSpPr bwMode="auto">
              <a:xfrm>
                <a:off x="914400" y="762000"/>
                <a:ext cx="7435700" cy="5181600"/>
                <a:chOff x="914400" y="762000"/>
                <a:chExt cx="7435700" cy="5181600"/>
              </a:xfrm>
            </p:grpSpPr>
            <p:pic>
              <p:nvPicPr>
                <p:cNvPr id="27656" name="Picture 67"/>
                <p:cNvPicPr>
                  <a:picLocks noChangeAspect="1" noChangeArrowheads="1"/>
                </p:cNvPicPr>
                <p:nvPr/>
              </p:nvPicPr>
              <p:blipFill>
                <a:blip r:embed="rId2"/>
                <a:srcRect t="8537" b="16528"/>
                <a:stretch>
                  <a:fillRect/>
                </a:stretch>
              </p:blipFill>
              <p:spPr bwMode="auto">
                <a:xfrm>
                  <a:off x="914400" y="762000"/>
                  <a:ext cx="7435700" cy="518160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27657" name="Group 9"/>
                <p:cNvGrpSpPr>
                  <a:grpSpLocks/>
                </p:cNvGrpSpPr>
                <p:nvPr/>
              </p:nvGrpSpPr>
              <p:grpSpPr bwMode="auto">
                <a:xfrm>
                  <a:off x="993775" y="985837"/>
                  <a:ext cx="301625" cy="614363"/>
                  <a:chOff x="2549218" y="5772881"/>
                  <a:chExt cx="301630" cy="614054"/>
                </a:xfrm>
              </p:grpSpPr>
              <p:grpSp>
                <p:nvGrpSpPr>
                  <p:cNvPr id="27661" name="Group 10"/>
                  <p:cNvGrpSpPr>
                    <a:grpSpLocks/>
                  </p:cNvGrpSpPr>
                  <p:nvPr/>
                </p:nvGrpSpPr>
                <p:grpSpPr bwMode="auto">
                  <a:xfrm rot="-6937624">
                    <a:off x="2439591" y="5977439"/>
                    <a:ext cx="614054" cy="204937"/>
                    <a:chOff x="1219599" y="5105047"/>
                    <a:chExt cx="685008" cy="228602"/>
                  </a:xfrm>
                </p:grpSpPr>
                <p:grpSp>
                  <p:nvGrpSpPr>
                    <p:cNvPr id="27663" name="Group 49"/>
                    <p:cNvGrpSpPr>
                      <a:grpSpLocks/>
                    </p:cNvGrpSpPr>
                    <p:nvPr/>
                  </p:nvGrpSpPr>
                  <p:grpSpPr bwMode="auto">
                    <a:xfrm rot="6981886">
                      <a:off x="1447801" y="4876845"/>
                      <a:ext cx="228602" cy="685006"/>
                      <a:chOff x="495304" y="4725194"/>
                      <a:chExt cx="228600" cy="685006"/>
                    </a:xfrm>
                  </p:grpSpPr>
                  <p:sp>
                    <p:nvSpPr>
                      <p:cNvPr id="8" name="Oval 7"/>
                      <p:cNvSpPr/>
                      <p:nvPr/>
                    </p:nvSpPr>
                    <p:spPr>
                      <a:xfrm>
                        <a:off x="495729" y="4952422"/>
                        <a:ext cx="229071" cy="227299"/>
                      </a:xfrm>
                      <a:prstGeom prst="ellipse">
                        <a:avLst/>
                      </a:prstGeom>
                      <a:noFill/>
                      <a:ln w="635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cxnSp>
                    <p:nvCxnSpPr>
                      <p:cNvPr id="9" name="Straight Arrow Connector 8"/>
                      <p:cNvCxnSpPr/>
                      <p:nvPr/>
                    </p:nvCxnSpPr>
                    <p:spPr>
                      <a:xfrm rot="5400000" flipH="1" flipV="1">
                        <a:off x="490214" y="4833698"/>
                        <a:ext cx="229007" cy="1709"/>
                      </a:xfrm>
                      <a:prstGeom prst="straightConnector1">
                        <a:avLst/>
                      </a:prstGeom>
                      <a:ln w="41275">
                        <a:solidFill>
                          <a:schemeClr val="bg1"/>
                        </a:solidFill>
                        <a:tailEnd type="stealth" w="med" len="med"/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0" name="Straight Connector 9"/>
                      <p:cNvCxnSpPr>
                        <a:stCxn id="8" idx="4"/>
                      </p:cNvCxnSpPr>
                      <p:nvPr/>
                    </p:nvCxnSpPr>
                    <p:spPr>
                      <a:xfrm rot="5400000">
                        <a:off x="503662" y="5280479"/>
                        <a:ext cx="227299" cy="1709"/>
                      </a:xfrm>
                      <a:prstGeom prst="line">
                        <a:avLst/>
                      </a:prstGeom>
                      <a:ln w="41275"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7" name="Straight Connector 6"/>
                    <p:cNvCxnSpPr/>
                    <p:nvPr/>
                  </p:nvCxnSpPr>
                  <p:spPr>
                    <a:xfrm rot="11486297">
                      <a:off x="1334286" y="5108133"/>
                      <a:ext cx="138430" cy="37609"/>
                    </a:xfrm>
                    <a:prstGeom prst="line">
                      <a:avLst/>
                    </a:prstGeom>
                    <a:ln w="41275">
                      <a:solidFill>
                        <a:schemeClr val="bg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5" name="Text 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549533" y="5935218"/>
                    <a:ext cx="301908" cy="307929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>
                    <a:outerShdw blurRad="12700" dist="12700" dir="2700000" algn="tl" rotWithShape="0">
                      <a:prstClr val="black"/>
                    </a:outerShdw>
                  </a:effectLst>
                </p:spPr>
                <p:txBody>
                  <a:bodyPr>
                    <a:spAutoFit/>
                  </a:bodyPr>
                  <a:lstStyle/>
                  <a:p>
                    <a:pPr>
                      <a:defRPr/>
                    </a:pPr>
                    <a:r>
                      <a:rPr lang="en-US" sz="1400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Monotype Corsiva" pitchFamily="66" charset="0"/>
                        <a:cs typeface="+mn-cs"/>
                      </a:rPr>
                      <a:t>N</a:t>
                    </a:r>
                  </a:p>
                </p:txBody>
              </p:sp>
            </p:grpSp>
            <p:sp>
              <p:nvSpPr>
                <p:cNvPr id="27658" name="Rectangle 15"/>
                <p:cNvSpPr>
                  <a:spLocks noChangeArrowheads="1"/>
                </p:cNvSpPr>
                <p:nvPr/>
              </p:nvSpPr>
              <p:spPr bwMode="auto">
                <a:xfrm>
                  <a:off x="7981390" y="838198"/>
                  <a:ext cx="215304" cy="2939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 eaLnBrk="0" hangingPunct="0"/>
                  <a:endParaRPr lang="en-US" sz="1400" b="1">
                    <a:solidFill>
                      <a:schemeClr val="bg1"/>
                    </a:solidFill>
                    <a:latin typeface="Calibri" pitchFamily="34" charset="0"/>
                  </a:endParaRPr>
                </a:p>
              </p:txBody>
            </p:sp>
            <p:cxnSp>
              <p:nvCxnSpPr>
                <p:cNvPr id="14" name="Straight Connector 13"/>
                <p:cNvCxnSpPr/>
                <p:nvPr/>
              </p:nvCxnSpPr>
              <p:spPr>
                <a:xfrm>
                  <a:off x="1173393" y="5596325"/>
                  <a:ext cx="838278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7660" name="TextBox 14"/>
                <p:cNvSpPr txBox="1">
                  <a:spLocks noChangeArrowheads="1"/>
                </p:cNvSpPr>
                <p:nvPr/>
              </p:nvSpPr>
              <p:spPr bwMode="auto">
                <a:xfrm>
                  <a:off x="1240903" y="5257800"/>
                  <a:ext cx="704039" cy="3385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sz="1600" b="1">
                      <a:solidFill>
                        <a:schemeClr val="bg1"/>
                      </a:solidFill>
                    </a:rPr>
                    <a:t>25 km</a:t>
                  </a:r>
                </a:p>
              </p:txBody>
            </p:sp>
          </p:grpSp>
          <p:sp>
            <p:nvSpPr>
              <p:cNvPr id="27655" name="TextBox 17"/>
              <p:cNvSpPr txBox="1">
                <a:spLocks noChangeArrowheads="1"/>
              </p:cNvSpPr>
              <p:nvPr/>
            </p:nvSpPr>
            <p:spPr bwMode="auto">
              <a:xfrm>
                <a:off x="914400" y="5943600"/>
                <a:ext cx="709199" cy="2351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000"/>
                  <a:t>PIA12054</a:t>
                </a:r>
              </a:p>
            </p:txBody>
          </p:sp>
        </p:grpSp>
        <p:sp>
          <p:nvSpPr>
            <p:cNvPr id="27653" name="TextBox 17"/>
            <p:cNvSpPr txBox="1">
              <a:spLocks noChangeArrowheads="1"/>
            </p:cNvSpPr>
            <p:nvPr/>
          </p:nvSpPr>
          <p:spPr bwMode="auto">
            <a:xfrm>
              <a:off x="6509564" y="6182360"/>
              <a:ext cx="1949573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Blue Marble Matches Image #6</a:t>
              </a:r>
            </a:p>
          </p:txBody>
        </p:sp>
      </p:grpSp>
      <p:sp>
        <p:nvSpPr>
          <p:cNvPr id="27651" name="TextBox 23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MERCURY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Group 4"/>
          <p:cNvGrpSpPr>
            <a:grpSpLocks/>
          </p:cNvGrpSpPr>
          <p:nvPr/>
        </p:nvGrpSpPr>
        <p:grpSpPr bwMode="auto">
          <a:xfrm>
            <a:off x="671513" y="890588"/>
            <a:ext cx="7800975" cy="5607050"/>
            <a:chOff x="671344" y="838200"/>
            <a:chExt cx="7801313" cy="5606581"/>
          </a:xfrm>
        </p:grpSpPr>
        <p:grpSp>
          <p:nvGrpSpPr>
            <p:cNvPr id="28676" name="Group 3"/>
            <p:cNvGrpSpPr>
              <a:grpSpLocks/>
            </p:cNvGrpSpPr>
            <p:nvPr/>
          </p:nvGrpSpPr>
          <p:grpSpPr bwMode="auto">
            <a:xfrm>
              <a:off x="671344" y="838200"/>
              <a:ext cx="7801313" cy="5606581"/>
              <a:chOff x="874299" y="838200"/>
              <a:chExt cx="7409371" cy="5324904"/>
            </a:xfrm>
          </p:grpSpPr>
          <p:sp>
            <p:nvSpPr>
              <p:cNvPr id="28678" name="TextBox 17"/>
              <p:cNvSpPr txBox="1">
                <a:spLocks noChangeArrowheads="1"/>
              </p:cNvSpPr>
              <p:nvPr/>
            </p:nvSpPr>
            <p:spPr bwMode="auto">
              <a:xfrm>
                <a:off x="906539" y="5929253"/>
                <a:ext cx="705207" cy="23385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000"/>
                  <a:t>PIA12370</a:t>
                </a:r>
              </a:p>
            </p:txBody>
          </p:sp>
          <p:grpSp>
            <p:nvGrpSpPr>
              <p:cNvPr id="28679" name="Group 2"/>
              <p:cNvGrpSpPr>
                <a:grpSpLocks/>
              </p:cNvGrpSpPr>
              <p:nvPr/>
            </p:nvGrpSpPr>
            <p:grpSpPr bwMode="auto">
              <a:xfrm>
                <a:off x="874299" y="838200"/>
                <a:ext cx="7409371" cy="5091053"/>
                <a:chOff x="874299" y="838200"/>
                <a:chExt cx="7409371" cy="5091053"/>
              </a:xfrm>
            </p:grpSpPr>
            <p:pic>
              <p:nvPicPr>
                <p:cNvPr id="28680" name="Picture 17" descr="mercury7cut.jpg"/>
                <p:cNvPicPr>
                  <a:picLocks noChangeAspect="1"/>
                </p:cNvPicPr>
                <p:nvPr/>
              </p:nvPicPr>
              <p:blipFill>
                <a:blip r:embed="rId3"/>
                <a:srcRect l="12177"/>
                <a:stretch>
                  <a:fillRect/>
                </a:stretch>
              </p:blipFill>
              <p:spPr bwMode="auto">
                <a:xfrm>
                  <a:off x="874299" y="838200"/>
                  <a:ext cx="7409371" cy="509105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28681" name="TextBox 22"/>
                <p:cNvSpPr txBox="1">
                  <a:spLocks noChangeArrowheads="1"/>
                </p:cNvSpPr>
                <p:nvPr/>
              </p:nvSpPr>
              <p:spPr bwMode="auto">
                <a:xfrm>
                  <a:off x="1219886" y="5206569"/>
                  <a:ext cx="746636" cy="35903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sz="1600" b="1">
                      <a:solidFill>
                        <a:schemeClr val="bg1"/>
                      </a:solidFill>
                    </a:rPr>
                    <a:t>20 km</a:t>
                  </a:r>
                </a:p>
              </p:txBody>
            </p:sp>
            <p:cxnSp>
              <p:nvCxnSpPr>
                <p:cNvPr id="22" name="Straight Connector 21"/>
                <p:cNvCxnSpPr/>
                <p:nvPr/>
              </p:nvCxnSpPr>
              <p:spPr>
                <a:xfrm>
                  <a:off x="1049205" y="5566088"/>
                  <a:ext cx="1088638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28683" name="Group 9"/>
                <p:cNvGrpSpPr>
                  <a:grpSpLocks/>
                </p:cNvGrpSpPr>
                <p:nvPr/>
              </p:nvGrpSpPr>
              <p:grpSpPr bwMode="auto">
                <a:xfrm>
                  <a:off x="968403" y="959416"/>
                  <a:ext cx="319874" cy="651534"/>
                  <a:chOff x="2549218" y="5772881"/>
                  <a:chExt cx="301630" cy="614054"/>
                </a:xfrm>
              </p:grpSpPr>
              <p:grpSp>
                <p:nvGrpSpPr>
                  <p:cNvPr id="28684" name="Group 10"/>
                  <p:cNvGrpSpPr>
                    <a:grpSpLocks/>
                  </p:cNvGrpSpPr>
                  <p:nvPr/>
                </p:nvGrpSpPr>
                <p:grpSpPr bwMode="auto">
                  <a:xfrm rot="-6937624">
                    <a:off x="2439591" y="5977439"/>
                    <a:ext cx="614054" cy="204937"/>
                    <a:chOff x="1219599" y="5105047"/>
                    <a:chExt cx="685008" cy="228602"/>
                  </a:xfrm>
                </p:grpSpPr>
                <p:grpSp>
                  <p:nvGrpSpPr>
                    <p:cNvPr id="28686" name="Group 49"/>
                    <p:cNvGrpSpPr>
                      <a:grpSpLocks/>
                    </p:cNvGrpSpPr>
                    <p:nvPr/>
                  </p:nvGrpSpPr>
                  <p:grpSpPr bwMode="auto">
                    <a:xfrm rot="6981886">
                      <a:off x="1447801" y="4876845"/>
                      <a:ext cx="228602" cy="685006"/>
                      <a:chOff x="495304" y="4725194"/>
                      <a:chExt cx="228600" cy="685006"/>
                    </a:xfrm>
                  </p:grpSpPr>
                  <p:sp>
                    <p:nvSpPr>
                      <p:cNvPr id="32" name="Oval 31"/>
                      <p:cNvSpPr/>
                      <p:nvPr/>
                    </p:nvSpPr>
                    <p:spPr>
                      <a:xfrm>
                        <a:off x="494998" y="4951215"/>
                        <a:ext cx="229968" cy="229836"/>
                      </a:xfrm>
                      <a:prstGeom prst="ellipse">
                        <a:avLst/>
                      </a:prstGeom>
                      <a:noFill/>
                      <a:ln w="635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cxnSp>
                    <p:nvCxnSpPr>
                      <p:cNvPr id="33" name="Straight Arrow Connector 32"/>
                      <p:cNvCxnSpPr/>
                      <p:nvPr/>
                    </p:nvCxnSpPr>
                    <p:spPr>
                      <a:xfrm rot="5400000" flipH="1" flipV="1">
                        <a:off x="489693" y="4833186"/>
                        <a:ext cx="228251" cy="1586"/>
                      </a:xfrm>
                      <a:prstGeom prst="straightConnector1">
                        <a:avLst/>
                      </a:prstGeom>
                      <a:ln w="41275">
                        <a:solidFill>
                          <a:schemeClr val="bg1"/>
                        </a:solidFill>
                        <a:tailEnd type="stealth" w="med" len="med"/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4" name="Straight Connector 33"/>
                      <p:cNvCxnSpPr>
                        <a:stCxn id="32" idx="4"/>
                      </p:cNvCxnSpPr>
                      <p:nvPr/>
                    </p:nvCxnSpPr>
                    <p:spPr>
                      <a:xfrm rot="5400000">
                        <a:off x="504184" y="5280831"/>
                        <a:ext cx="226665" cy="1585"/>
                      </a:xfrm>
                      <a:prstGeom prst="line">
                        <a:avLst/>
                      </a:prstGeom>
                      <a:ln w="41275"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31" name="Straight Connector 30"/>
                    <p:cNvCxnSpPr/>
                    <p:nvPr/>
                  </p:nvCxnSpPr>
                  <p:spPr>
                    <a:xfrm rot="11486297">
                      <a:off x="1332180" y="5107165"/>
                      <a:ext cx="139487" cy="38064"/>
                    </a:xfrm>
                    <a:prstGeom prst="line">
                      <a:avLst/>
                    </a:prstGeom>
                    <a:ln w="41275">
                      <a:solidFill>
                        <a:schemeClr val="bg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29" name="Text 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548633" y="5934291"/>
                    <a:ext cx="302845" cy="308333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>
                    <a:outerShdw blurRad="12700" dist="12700" dir="2700000" algn="tl" rotWithShape="0">
                      <a:prstClr val="black"/>
                    </a:outerShdw>
                  </a:effectLst>
                </p:spPr>
                <p:txBody>
                  <a:bodyPr>
                    <a:spAutoFit/>
                  </a:bodyPr>
                  <a:lstStyle/>
                  <a:p>
                    <a:pPr>
                      <a:defRPr/>
                    </a:pPr>
                    <a:r>
                      <a:rPr lang="en-US" sz="1400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Monotype Corsiva" pitchFamily="66" charset="0"/>
                        <a:cs typeface="+mn-cs"/>
                      </a:rPr>
                      <a:t>N</a:t>
                    </a:r>
                  </a:p>
                </p:txBody>
              </p:sp>
            </p:grpSp>
          </p:grpSp>
        </p:grpSp>
        <p:sp>
          <p:nvSpPr>
            <p:cNvPr id="28677" name="TextBox 17"/>
            <p:cNvSpPr txBox="1">
              <a:spLocks noChangeArrowheads="1"/>
            </p:cNvSpPr>
            <p:nvPr/>
          </p:nvSpPr>
          <p:spPr bwMode="auto">
            <a:xfrm>
              <a:off x="6518787" y="6182360"/>
              <a:ext cx="1949573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Blue Marble Matches Image #7</a:t>
              </a:r>
            </a:p>
          </p:txBody>
        </p:sp>
      </p:grpSp>
      <p:sp>
        <p:nvSpPr>
          <p:cNvPr id="28675" name="TextBox 23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MERCURY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Group 2"/>
          <p:cNvGrpSpPr>
            <a:grpSpLocks/>
          </p:cNvGrpSpPr>
          <p:nvPr/>
        </p:nvGrpSpPr>
        <p:grpSpPr bwMode="auto">
          <a:xfrm>
            <a:off x="476250" y="919163"/>
            <a:ext cx="8191500" cy="5573712"/>
            <a:chOff x="508788" y="685800"/>
            <a:chExt cx="8090505" cy="5504021"/>
          </a:xfrm>
        </p:grpSpPr>
        <p:grpSp>
          <p:nvGrpSpPr>
            <p:cNvPr id="29700" name="Group 10"/>
            <p:cNvGrpSpPr>
              <a:grpSpLocks/>
            </p:cNvGrpSpPr>
            <p:nvPr/>
          </p:nvGrpSpPr>
          <p:grpSpPr bwMode="auto">
            <a:xfrm>
              <a:off x="508788" y="685800"/>
              <a:ext cx="8088923" cy="5504020"/>
              <a:chOff x="527538" y="685800"/>
              <a:chExt cx="8088923" cy="5504020"/>
            </a:xfrm>
          </p:grpSpPr>
          <p:sp>
            <p:nvSpPr>
              <p:cNvPr id="29702" name="TextBox 17"/>
              <p:cNvSpPr txBox="1">
                <a:spLocks noChangeArrowheads="1"/>
              </p:cNvSpPr>
              <p:nvPr/>
            </p:nvSpPr>
            <p:spPr bwMode="auto">
              <a:xfrm>
                <a:off x="547858" y="5943599"/>
                <a:ext cx="742511" cy="246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000"/>
                  <a:t>PIA12116</a:t>
                </a:r>
              </a:p>
            </p:txBody>
          </p:sp>
          <p:grpSp>
            <p:nvGrpSpPr>
              <p:cNvPr id="29703" name="Group 9"/>
              <p:cNvGrpSpPr>
                <a:grpSpLocks/>
              </p:cNvGrpSpPr>
              <p:nvPr/>
            </p:nvGrpSpPr>
            <p:grpSpPr bwMode="auto">
              <a:xfrm>
                <a:off x="527538" y="685800"/>
                <a:ext cx="8088923" cy="5257800"/>
                <a:chOff x="527538" y="685800"/>
                <a:chExt cx="8088923" cy="5257800"/>
              </a:xfrm>
            </p:grpSpPr>
            <p:pic>
              <p:nvPicPr>
                <p:cNvPr id="29704" name="Picture 17" descr="mercury8cut.jpg"/>
                <p:cNvPicPr>
                  <a:picLocks noChangeAspect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527538" y="685800"/>
                  <a:ext cx="8088923" cy="525780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cxnSp>
              <p:nvCxnSpPr>
                <p:cNvPr id="21" name="Straight Connector 20"/>
                <p:cNvCxnSpPr/>
                <p:nvPr/>
              </p:nvCxnSpPr>
              <p:spPr>
                <a:xfrm>
                  <a:off x="772135" y="5714824"/>
                  <a:ext cx="656962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9706" name="TextBox 21"/>
                <p:cNvSpPr txBox="1">
                  <a:spLocks noChangeArrowheads="1"/>
                </p:cNvSpPr>
                <p:nvPr/>
              </p:nvSpPr>
              <p:spPr bwMode="auto">
                <a:xfrm>
                  <a:off x="743761" y="5376446"/>
                  <a:ext cx="704039" cy="3385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sz="1600" b="1">
                      <a:solidFill>
                        <a:schemeClr val="bg1"/>
                      </a:solidFill>
                    </a:rPr>
                    <a:t>20 km</a:t>
                  </a:r>
                </a:p>
              </p:txBody>
            </p:sp>
            <p:grpSp>
              <p:nvGrpSpPr>
                <p:cNvPr id="29707" name="Group 9"/>
                <p:cNvGrpSpPr>
                  <a:grpSpLocks/>
                </p:cNvGrpSpPr>
                <p:nvPr/>
              </p:nvGrpSpPr>
              <p:grpSpPr bwMode="auto">
                <a:xfrm>
                  <a:off x="609600" y="838200"/>
                  <a:ext cx="301625" cy="614363"/>
                  <a:chOff x="2549218" y="5772881"/>
                  <a:chExt cx="301630" cy="614054"/>
                </a:xfrm>
              </p:grpSpPr>
              <p:grpSp>
                <p:nvGrpSpPr>
                  <p:cNvPr id="29711" name="Group 10"/>
                  <p:cNvGrpSpPr>
                    <a:grpSpLocks/>
                  </p:cNvGrpSpPr>
                  <p:nvPr/>
                </p:nvGrpSpPr>
                <p:grpSpPr bwMode="auto">
                  <a:xfrm rot="-6937624">
                    <a:off x="2439591" y="5977439"/>
                    <a:ext cx="614054" cy="204937"/>
                    <a:chOff x="1219599" y="5105047"/>
                    <a:chExt cx="685008" cy="228602"/>
                  </a:xfrm>
                </p:grpSpPr>
                <p:grpSp>
                  <p:nvGrpSpPr>
                    <p:cNvPr id="29713" name="Group 49"/>
                    <p:cNvGrpSpPr>
                      <a:grpSpLocks/>
                    </p:cNvGrpSpPr>
                    <p:nvPr/>
                  </p:nvGrpSpPr>
                  <p:grpSpPr bwMode="auto">
                    <a:xfrm rot="6981886">
                      <a:off x="1447801" y="4876845"/>
                      <a:ext cx="228602" cy="685006"/>
                      <a:chOff x="495304" y="4725194"/>
                      <a:chExt cx="228600" cy="685006"/>
                    </a:xfrm>
                  </p:grpSpPr>
                  <p:sp>
                    <p:nvSpPr>
                      <p:cNvPr id="30" name="Oval 29"/>
                      <p:cNvSpPr/>
                      <p:nvPr/>
                    </p:nvSpPr>
                    <p:spPr>
                      <a:xfrm>
                        <a:off x="495484" y="4952037"/>
                        <a:ext cx="229118" cy="227229"/>
                      </a:xfrm>
                      <a:prstGeom prst="ellipse">
                        <a:avLst/>
                      </a:prstGeom>
                      <a:noFill/>
                      <a:ln w="635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cxnSp>
                    <p:nvCxnSpPr>
                      <p:cNvPr id="31" name="Straight Arrow Connector 30"/>
                      <p:cNvCxnSpPr/>
                      <p:nvPr/>
                    </p:nvCxnSpPr>
                    <p:spPr>
                      <a:xfrm rot="5400000" flipH="1" flipV="1">
                        <a:off x="489073" y="4833243"/>
                        <a:ext cx="228976" cy="1750"/>
                      </a:xfrm>
                      <a:prstGeom prst="straightConnector1">
                        <a:avLst/>
                      </a:prstGeom>
                      <a:ln w="41275">
                        <a:solidFill>
                          <a:schemeClr val="bg1"/>
                        </a:solidFill>
                        <a:tailEnd type="stealth" w="med" len="med"/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2" name="Straight Connector 31"/>
                      <p:cNvCxnSpPr>
                        <a:stCxn id="30" idx="4"/>
                      </p:cNvCxnSpPr>
                      <p:nvPr/>
                    </p:nvCxnSpPr>
                    <p:spPr>
                      <a:xfrm rot="5400000">
                        <a:off x="504445" y="5279686"/>
                        <a:ext cx="227229" cy="1748"/>
                      </a:xfrm>
                      <a:prstGeom prst="line">
                        <a:avLst/>
                      </a:prstGeom>
                      <a:ln w="41275"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29" name="Straight Connector 28"/>
                    <p:cNvCxnSpPr/>
                    <p:nvPr/>
                  </p:nvCxnSpPr>
                  <p:spPr>
                    <a:xfrm rot="11486297">
                      <a:off x="1336434" y="5108955"/>
                      <a:ext cx="138086" cy="38478"/>
                    </a:xfrm>
                    <a:prstGeom prst="line">
                      <a:avLst/>
                    </a:prstGeom>
                    <a:ln w="41275">
                      <a:solidFill>
                        <a:schemeClr val="bg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27" name="Text 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548689" y="5933930"/>
                    <a:ext cx="302616" cy="30867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>
                    <a:outerShdw blurRad="12700" dist="12700" dir="2700000" algn="tl" rotWithShape="0">
                      <a:prstClr val="black"/>
                    </a:outerShdw>
                  </a:effectLst>
                </p:spPr>
                <p:txBody>
                  <a:bodyPr>
                    <a:spAutoFit/>
                  </a:bodyPr>
                  <a:lstStyle/>
                  <a:p>
                    <a:pPr>
                      <a:defRPr/>
                    </a:pPr>
                    <a:r>
                      <a:rPr lang="en-US" sz="1400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Monotype Corsiva" pitchFamily="66" charset="0"/>
                        <a:cs typeface="+mn-cs"/>
                      </a:rPr>
                      <a:t>N</a:t>
                    </a:r>
                  </a:p>
                </p:txBody>
              </p:sp>
            </p:grpSp>
            <p:grpSp>
              <p:nvGrpSpPr>
                <p:cNvPr id="29708" name="Group 17"/>
                <p:cNvGrpSpPr>
                  <a:grpSpLocks/>
                </p:cNvGrpSpPr>
                <p:nvPr/>
              </p:nvGrpSpPr>
              <p:grpSpPr bwMode="auto">
                <a:xfrm>
                  <a:off x="8236789" y="782548"/>
                  <a:ext cx="287337" cy="307777"/>
                  <a:chOff x="8599100" y="543198"/>
                  <a:chExt cx="254234" cy="272144"/>
                </a:xfrm>
              </p:grpSpPr>
              <p:sp>
                <p:nvSpPr>
                  <p:cNvPr id="34" name="Oval 33"/>
                  <p:cNvSpPr/>
                  <p:nvPr/>
                </p:nvSpPr>
                <p:spPr bwMode="auto">
                  <a:xfrm>
                    <a:off x="8599319" y="574088"/>
                    <a:ext cx="253874" cy="230102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/>
                  </a:p>
                </p:txBody>
              </p:sp>
              <p:sp>
                <p:nvSpPr>
                  <p:cNvPr id="29710" name="Rectangle 15"/>
                  <p:cNvSpPr>
                    <a:spLocks noChangeArrowheads="1"/>
                  </p:cNvSpPr>
                  <p:nvPr/>
                </p:nvSpPr>
                <p:spPr bwMode="auto">
                  <a:xfrm>
                    <a:off x="8633058" y="543198"/>
                    <a:ext cx="190500" cy="27214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 algn="ctr" eaLnBrk="0" hangingPunct="0"/>
                    <a:r>
                      <a:rPr lang="en-US" sz="1400" b="1">
                        <a:solidFill>
                          <a:schemeClr val="bg1"/>
                        </a:solidFill>
                        <a:latin typeface="Calibri" pitchFamily="34" charset="0"/>
                      </a:rPr>
                      <a:t>8</a:t>
                    </a:r>
                  </a:p>
                </p:txBody>
              </p:sp>
            </p:grpSp>
          </p:grpSp>
        </p:grpSp>
        <p:sp>
          <p:nvSpPr>
            <p:cNvPr id="29701" name="TextBox 17"/>
            <p:cNvSpPr txBox="1">
              <a:spLocks noChangeArrowheads="1"/>
            </p:cNvSpPr>
            <p:nvPr/>
          </p:nvSpPr>
          <p:spPr bwMode="auto">
            <a:xfrm>
              <a:off x="6649720" y="5943600"/>
              <a:ext cx="1949573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Blue Marble Matches Image #8</a:t>
              </a:r>
            </a:p>
          </p:txBody>
        </p:sp>
      </p:grpSp>
      <p:sp>
        <p:nvSpPr>
          <p:cNvPr id="29699" name="TextBox 23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MERCURY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4"/>
          <p:cNvSpPr txBox="1">
            <a:spLocks noChangeArrowheads="1"/>
          </p:cNvSpPr>
          <p:nvPr/>
        </p:nvSpPr>
        <p:spPr bwMode="auto">
          <a:xfrm>
            <a:off x="898525" y="5318125"/>
            <a:ext cx="3444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i="1">
                <a:solidFill>
                  <a:schemeClr val="bg1"/>
                </a:solidFill>
                <a:latin typeface="Monotype Corsiva" pitchFamily="66" charset="0"/>
              </a:rPr>
              <a:t>N</a:t>
            </a:r>
          </a:p>
        </p:txBody>
      </p:sp>
      <p:sp>
        <p:nvSpPr>
          <p:cNvPr id="30723" name="Line 5"/>
          <p:cNvSpPr>
            <a:spLocks noChangeShapeType="1"/>
          </p:cNvSpPr>
          <p:nvPr/>
        </p:nvSpPr>
        <p:spPr bwMode="auto">
          <a:xfrm flipH="1" flipV="1">
            <a:off x="762000" y="5410200"/>
            <a:ext cx="228600" cy="7620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grpSp>
        <p:nvGrpSpPr>
          <p:cNvPr id="30724" name="Group 49"/>
          <p:cNvGrpSpPr>
            <a:grpSpLocks/>
          </p:cNvGrpSpPr>
          <p:nvPr/>
        </p:nvGrpSpPr>
        <p:grpSpPr bwMode="auto">
          <a:xfrm rot="5409039">
            <a:off x="1635919" y="5172869"/>
            <a:ext cx="234950" cy="404812"/>
            <a:chOff x="496118" y="4956484"/>
            <a:chExt cx="227669" cy="452481"/>
          </a:xfrm>
        </p:grpSpPr>
        <p:sp>
          <p:nvSpPr>
            <p:cNvPr id="14" name="Oval 13"/>
            <p:cNvSpPr/>
            <p:nvPr/>
          </p:nvSpPr>
          <p:spPr>
            <a:xfrm>
              <a:off x="495895" y="4970679"/>
              <a:ext cx="227669" cy="228902"/>
            </a:xfrm>
            <a:prstGeom prst="ellipse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16" name="Straight Connector 15"/>
            <p:cNvCxnSpPr>
              <a:stCxn id="14" idx="4"/>
            </p:cNvCxnSpPr>
            <p:nvPr/>
          </p:nvCxnSpPr>
          <p:spPr>
            <a:xfrm rot="5400000">
              <a:off x="485080" y="5282246"/>
              <a:ext cx="227128" cy="1539"/>
            </a:xfrm>
            <a:prstGeom prst="line">
              <a:avLst/>
            </a:prstGeom>
            <a:ln w="412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725" name="Group 2"/>
          <p:cNvGrpSpPr>
            <a:grpSpLocks/>
          </p:cNvGrpSpPr>
          <p:nvPr/>
        </p:nvGrpSpPr>
        <p:grpSpPr bwMode="auto">
          <a:xfrm>
            <a:off x="1058863" y="857250"/>
            <a:ext cx="7026275" cy="5646738"/>
            <a:chOff x="973137" y="685800"/>
            <a:chExt cx="7224836" cy="5808821"/>
          </a:xfrm>
        </p:grpSpPr>
        <p:grpSp>
          <p:nvGrpSpPr>
            <p:cNvPr id="30727" name="Group 1"/>
            <p:cNvGrpSpPr>
              <a:grpSpLocks/>
            </p:cNvGrpSpPr>
            <p:nvPr/>
          </p:nvGrpSpPr>
          <p:grpSpPr bwMode="auto">
            <a:xfrm>
              <a:off x="973137" y="685800"/>
              <a:ext cx="7223125" cy="5799295"/>
              <a:chOff x="854075" y="685800"/>
              <a:chExt cx="7223125" cy="5799295"/>
            </a:xfrm>
          </p:grpSpPr>
          <p:sp>
            <p:nvSpPr>
              <p:cNvPr id="30729" name="TextBox 34"/>
              <p:cNvSpPr txBox="1">
                <a:spLocks noChangeArrowheads="1"/>
              </p:cNvSpPr>
              <p:nvPr/>
            </p:nvSpPr>
            <p:spPr bwMode="auto">
              <a:xfrm>
                <a:off x="875855" y="6238874"/>
                <a:ext cx="833883" cy="246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000"/>
                  <a:t>V05055010</a:t>
                </a:r>
              </a:p>
            </p:txBody>
          </p:sp>
          <p:grpSp>
            <p:nvGrpSpPr>
              <p:cNvPr id="30730" name="Group 1"/>
              <p:cNvGrpSpPr>
                <a:grpSpLocks/>
              </p:cNvGrpSpPr>
              <p:nvPr/>
            </p:nvGrpSpPr>
            <p:grpSpPr bwMode="auto">
              <a:xfrm>
                <a:off x="854075" y="685800"/>
                <a:ext cx="7223125" cy="5557838"/>
                <a:chOff x="609600" y="304800"/>
                <a:chExt cx="7985125" cy="6144242"/>
              </a:xfrm>
            </p:grpSpPr>
            <p:pic>
              <p:nvPicPr>
                <p:cNvPr id="30731" name="Picture 17" descr="marspage1image2.jpg"/>
                <p:cNvPicPr>
                  <a:picLocks noChangeAspect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609600" y="304800"/>
                  <a:ext cx="7985125" cy="614424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30732" name="Group 4"/>
                <p:cNvGrpSpPr>
                  <a:grpSpLocks/>
                </p:cNvGrpSpPr>
                <p:nvPr/>
              </p:nvGrpSpPr>
              <p:grpSpPr bwMode="auto">
                <a:xfrm>
                  <a:off x="700860" y="5574600"/>
                  <a:ext cx="1632125" cy="374279"/>
                  <a:chOff x="6901476" y="5687705"/>
                  <a:chExt cx="1523100" cy="349290"/>
                </a:xfrm>
              </p:grpSpPr>
              <p:cxnSp>
                <p:nvCxnSpPr>
                  <p:cNvPr id="20" name="Straight Connector 19"/>
                  <p:cNvCxnSpPr/>
                  <p:nvPr/>
                </p:nvCxnSpPr>
                <p:spPr bwMode="auto">
                  <a:xfrm>
                    <a:off x="6902196" y="6036540"/>
                    <a:ext cx="1522357" cy="0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0742" name="TextBox 2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315200" y="5687705"/>
                    <a:ext cx="924244" cy="34928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r>
                      <a:rPr lang="en-US" sz="1600" b="1">
                        <a:solidFill>
                          <a:schemeClr val="bg1"/>
                        </a:solidFill>
                        <a:latin typeface="Calibri" pitchFamily="34" charset="0"/>
                      </a:rPr>
                      <a:t>5</a:t>
                    </a:r>
                    <a:r>
                      <a:rPr lang="en-US" sz="1600" b="1">
                        <a:latin typeface="Calibri" pitchFamily="34" charset="0"/>
                      </a:rPr>
                      <a:t> </a:t>
                    </a:r>
                    <a:r>
                      <a:rPr lang="en-US" sz="1600" b="1">
                        <a:solidFill>
                          <a:schemeClr val="bg1"/>
                        </a:solidFill>
                        <a:latin typeface="Calibri" pitchFamily="34" charset="0"/>
                      </a:rPr>
                      <a:t>km</a:t>
                    </a:r>
                  </a:p>
                </p:txBody>
              </p:sp>
            </p:grpSp>
            <p:grpSp>
              <p:nvGrpSpPr>
                <p:cNvPr id="30733" name="Group 1"/>
                <p:cNvGrpSpPr>
                  <a:grpSpLocks/>
                </p:cNvGrpSpPr>
                <p:nvPr/>
              </p:nvGrpSpPr>
              <p:grpSpPr bwMode="auto">
                <a:xfrm>
                  <a:off x="713592" y="439738"/>
                  <a:ext cx="658008" cy="330006"/>
                  <a:chOff x="1255835" y="5621758"/>
                  <a:chExt cx="614054" cy="307975"/>
                </a:xfrm>
              </p:grpSpPr>
              <p:grpSp>
                <p:nvGrpSpPr>
                  <p:cNvPr id="30734" name="Group 10"/>
                  <p:cNvGrpSpPr>
                    <a:grpSpLocks/>
                  </p:cNvGrpSpPr>
                  <p:nvPr/>
                </p:nvGrpSpPr>
                <p:grpSpPr bwMode="auto">
                  <a:xfrm rot="-1553636">
                    <a:off x="1255835" y="5664192"/>
                    <a:ext cx="614054" cy="204937"/>
                    <a:chOff x="1219599" y="5105047"/>
                    <a:chExt cx="685008" cy="228602"/>
                  </a:xfrm>
                </p:grpSpPr>
                <p:grpSp>
                  <p:nvGrpSpPr>
                    <p:cNvPr id="30736" name="Group 49"/>
                    <p:cNvGrpSpPr>
                      <a:grpSpLocks/>
                    </p:cNvGrpSpPr>
                    <p:nvPr/>
                  </p:nvGrpSpPr>
                  <p:grpSpPr bwMode="auto">
                    <a:xfrm rot="6981886">
                      <a:off x="1447801" y="4876845"/>
                      <a:ext cx="228602" cy="685006"/>
                      <a:chOff x="495304" y="4725194"/>
                      <a:chExt cx="228600" cy="685006"/>
                    </a:xfrm>
                  </p:grpSpPr>
                  <p:sp>
                    <p:nvSpPr>
                      <p:cNvPr id="27" name="Oval 26"/>
                      <p:cNvSpPr/>
                      <p:nvPr/>
                    </p:nvSpPr>
                    <p:spPr>
                      <a:xfrm>
                        <a:off x="493598" y="4958667"/>
                        <a:ext cx="223647" cy="227313"/>
                      </a:xfrm>
                      <a:prstGeom prst="ellipse">
                        <a:avLst/>
                      </a:prstGeom>
                      <a:noFill/>
                      <a:ln w="635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cxnSp>
                    <p:nvCxnSpPr>
                      <p:cNvPr id="28" name="Straight Arrow Connector 27"/>
                      <p:cNvCxnSpPr/>
                      <p:nvPr/>
                    </p:nvCxnSpPr>
                    <p:spPr>
                      <a:xfrm rot="5400000" flipH="1" flipV="1">
                        <a:off x="497445" y="4847774"/>
                        <a:ext cx="227312" cy="1880"/>
                      </a:xfrm>
                      <a:prstGeom prst="straightConnector1">
                        <a:avLst/>
                      </a:prstGeom>
                      <a:ln w="41275">
                        <a:solidFill>
                          <a:schemeClr val="bg1"/>
                        </a:solidFill>
                        <a:tailEnd type="stealth" w="med" len="med"/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9" name="Straight Connector 28"/>
                      <p:cNvCxnSpPr>
                        <a:stCxn id="27" idx="4"/>
                      </p:cNvCxnSpPr>
                      <p:nvPr/>
                    </p:nvCxnSpPr>
                    <p:spPr>
                      <a:xfrm rot="5400000">
                        <a:off x="506704" y="5289195"/>
                        <a:ext cx="225434" cy="0"/>
                      </a:xfrm>
                      <a:prstGeom prst="line">
                        <a:avLst/>
                      </a:prstGeom>
                      <a:ln w="41275"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26" name="Straight Connector 25"/>
                    <p:cNvCxnSpPr/>
                    <p:nvPr/>
                  </p:nvCxnSpPr>
                  <p:spPr>
                    <a:xfrm rot="11486297">
                      <a:off x="1323790" y="5110645"/>
                      <a:ext cx="139017" cy="35708"/>
                    </a:xfrm>
                    <a:prstGeom prst="line">
                      <a:avLst/>
                    </a:prstGeom>
                    <a:ln w="41275">
                      <a:solidFill>
                        <a:schemeClr val="bg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24" name="Text 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384449" y="5622192"/>
                    <a:ext cx="303124" cy="30832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>
                    <a:outerShdw blurRad="12700" dist="12700" dir="2700000" algn="tl" rotWithShape="0">
                      <a:prstClr val="black"/>
                    </a:outerShdw>
                  </a:effectLst>
                </p:spPr>
                <p:txBody>
                  <a:bodyPr>
                    <a:spAutoFit/>
                  </a:bodyPr>
                  <a:lstStyle/>
                  <a:p>
                    <a:pPr>
                      <a:defRPr/>
                    </a:pPr>
                    <a:r>
                      <a:rPr lang="en-US" sz="1400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Monotype Corsiva" pitchFamily="66" charset="0"/>
                        <a:cs typeface="+mn-cs"/>
                      </a:rPr>
                      <a:t>N</a:t>
                    </a:r>
                  </a:p>
                </p:txBody>
              </p:sp>
            </p:grpSp>
          </p:grpSp>
        </p:grpSp>
        <p:sp>
          <p:nvSpPr>
            <p:cNvPr id="30728" name="TextBox 17"/>
            <p:cNvSpPr txBox="1">
              <a:spLocks noChangeArrowheads="1"/>
            </p:cNvSpPr>
            <p:nvPr/>
          </p:nvSpPr>
          <p:spPr bwMode="auto">
            <a:xfrm>
              <a:off x="6248400" y="6248400"/>
              <a:ext cx="1949573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Blue Marble Matches Image #2</a:t>
              </a:r>
            </a:p>
          </p:txBody>
        </p:sp>
      </p:grpSp>
      <p:sp>
        <p:nvSpPr>
          <p:cNvPr id="30726" name="TextBox 30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MARS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1"/>
          <p:cNvGrpSpPr>
            <a:grpSpLocks/>
          </p:cNvGrpSpPr>
          <p:nvPr/>
        </p:nvGrpSpPr>
        <p:grpSpPr bwMode="auto">
          <a:xfrm>
            <a:off x="595313" y="909638"/>
            <a:ext cx="7953375" cy="5595937"/>
            <a:chOff x="454025" y="679450"/>
            <a:chExt cx="8178800" cy="5796340"/>
          </a:xfrm>
        </p:grpSpPr>
        <p:grpSp>
          <p:nvGrpSpPr>
            <p:cNvPr id="4100" name="Group 22"/>
            <p:cNvGrpSpPr>
              <a:grpSpLocks/>
            </p:cNvGrpSpPr>
            <p:nvPr/>
          </p:nvGrpSpPr>
          <p:grpSpPr bwMode="auto">
            <a:xfrm>
              <a:off x="454025" y="679450"/>
              <a:ext cx="8178800" cy="5392184"/>
              <a:chOff x="454607" y="644525"/>
              <a:chExt cx="8178800" cy="5392564"/>
            </a:xfrm>
          </p:grpSpPr>
          <p:pic>
            <p:nvPicPr>
              <p:cNvPr id="4103" name="Picture 2" descr="http://eol.jsc.nasa.gov/sseop/images/ESC/small/ISS014/ISS014-E-11841.JPG"/>
              <p:cNvPicPr>
                <a:picLocks noChangeAspect="1" noChangeArrowheads="1"/>
              </p:cNvPicPr>
              <p:nvPr/>
            </p:nvPicPr>
            <p:blipFill>
              <a:blip r:embed="rId3"/>
              <a:srcRect b="3174"/>
              <a:stretch>
                <a:fillRect/>
              </a:stretch>
            </p:blipFill>
            <p:spPr bwMode="auto">
              <a:xfrm>
                <a:off x="454607" y="644525"/>
                <a:ext cx="8178800" cy="53925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4104" name="Group 17"/>
              <p:cNvGrpSpPr>
                <a:grpSpLocks/>
              </p:cNvGrpSpPr>
              <p:nvPr/>
            </p:nvGrpSpPr>
            <p:grpSpPr bwMode="auto">
              <a:xfrm>
                <a:off x="534952" y="5404475"/>
                <a:ext cx="301625" cy="612848"/>
                <a:chOff x="609600" y="5413806"/>
                <a:chExt cx="301625" cy="612848"/>
              </a:xfrm>
            </p:grpSpPr>
            <p:grpSp>
              <p:nvGrpSpPr>
                <p:cNvPr id="4106" name="Group 10"/>
                <p:cNvGrpSpPr>
                  <a:grpSpLocks/>
                </p:cNvGrpSpPr>
                <p:nvPr/>
              </p:nvGrpSpPr>
              <p:grpSpPr bwMode="auto">
                <a:xfrm rot="-6355721">
                  <a:off x="492747" y="5617720"/>
                  <a:ext cx="612848" cy="205019"/>
                  <a:chOff x="1219599" y="5105047"/>
                  <a:chExt cx="685008" cy="228602"/>
                </a:xfrm>
              </p:grpSpPr>
              <p:grpSp>
                <p:nvGrpSpPr>
                  <p:cNvPr id="4108" name="Group 49"/>
                  <p:cNvGrpSpPr>
                    <a:grpSpLocks/>
                  </p:cNvGrpSpPr>
                  <p:nvPr/>
                </p:nvGrpSpPr>
                <p:grpSpPr bwMode="auto">
                  <a:xfrm rot="6981886">
                    <a:off x="1447801" y="4876845"/>
                    <a:ext cx="228602" cy="685006"/>
                    <a:chOff x="495304" y="4725194"/>
                    <a:chExt cx="228600" cy="685006"/>
                  </a:xfrm>
                </p:grpSpPr>
                <p:sp>
                  <p:nvSpPr>
                    <p:cNvPr id="14" name="Oval 13"/>
                    <p:cNvSpPr/>
                    <p:nvPr/>
                  </p:nvSpPr>
                  <p:spPr>
                    <a:xfrm>
                      <a:off x="490941" y="4945564"/>
                      <a:ext cx="227532" cy="227924"/>
                    </a:xfrm>
                    <a:prstGeom prst="ellipse">
                      <a:avLst/>
                    </a:prstGeom>
                    <a:noFill/>
                    <a:ln w="635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>
                        <a:defRPr/>
                      </a:pPr>
                      <a:endParaRPr lang="en-US"/>
                    </a:p>
                  </p:txBody>
                </p:sp>
                <p:cxnSp>
                  <p:nvCxnSpPr>
                    <p:cNvPr id="15" name="Straight Arrow Connector 14"/>
                    <p:cNvCxnSpPr/>
                    <p:nvPr/>
                  </p:nvCxnSpPr>
                  <p:spPr>
                    <a:xfrm rot="5400000" flipH="1" flipV="1">
                      <a:off x="489149" y="4831657"/>
                      <a:ext cx="229761" cy="1821"/>
                    </a:xfrm>
                    <a:prstGeom prst="straightConnector1">
                      <a:avLst/>
                    </a:prstGeom>
                    <a:ln w="41275">
                      <a:solidFill>
                        <a:schemeClr val="bg1"/>
                      </a:solidFill>
                      <a:tailEnd type="stealth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" name="Straight Connector 15"/>
                    <p:cNvCxnSpPr>
                      <a:stCxn id="14" idx="4"/>
                    </p:cNvCxnSpPr>
                    <p:nvPr/>
                  </p:nvCxnSpPr>
                  <p:spPr>
                    <a:xfrm rot="5400000">
                      <a:off x="492012" y="5283767"/>
                      <a:ext cx="226086" cy="1821"/>
                    </a:xfrm>
                    <a:prstGeom prst="line">
                      <a:avLst/>
                    </a:prstGeom>
                    <a:ln w="41275">
                      <a:noFill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13" name="Straight Connector 12"/>
                  <p:cNvCxnSpPr/>
                  <p:nvPr/>
                </p:nvCxnSpPr>
                <p:spPr>
                  <a:xfrm rot="11486297">
                    <a:off x="1337669" y="5111193"/>
                    <a:ext cx="137857" cy="40046"/>
                  </a:xfrm>
                  <a:prstGeom prst="line">
                    <a:avLst/>
                  </a:prstGeom>
                  <a:ln w="41275">
                    <a:solidFill>
                      <a:schemeClr val="bg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7" name="Text Box 8"/>
                <p:cNvSpPr txBox="1">
                  <a:spLocks noChangeArrowheads="1"/>
                </p:cNvSpPr>
                <p:nvPr/>
              </p:nvSpPr>
              <p:spPr bwMode="auto">
                <a:xfrm>
                  <a:off x="609246" y="5557659"/>
                  <a:ext cx="302012" cy="30751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>
                  <a:outerShdw blurRad="12700" dist="12700" dir="2700000" algn="tl" rotWithShape="0">
                    <a:prstClr val="black"/>
                  </a:outerShdw>
                </a:effectLst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en-US" sz="1400" b="1" dirty="0">
                      <a:solidFill>
                        <a:schemeClr val="bg1">
                          <a:lumMod val="95000"/>
                        </a:schemeClr>
                      </a:solidFill>
                      <a:latin typeface="Monotype Corsiva" pitchFamily="66" charset="0"/>
                      <a:cs typeface="+mn-cs"/>
                    </a:rPr>
                    <a:t>N</a:t>
                  </a:r>
                </a:p>
              </p:txBody>
            </p:sp>
          </p:grpSp>
          <p:cxnSp>
            <p:nvCxnSpPr>
              <p:cNvPr id="20" name="Straight Connector 19"/>
              <p:cNvCxnSpPr/>
              <p:nvPr/>
            </p:nvCxnSpPr>
            <p:spPr bwMode="auto">
              <a:xfrm>
                <a:off x="3824077" y="3209895"/>
                <a:ext cx="1624332" cy="266404"/>
              </a:xfrm>
              <a:prstGeom prst="line">
                <a:avLst/>
              </a:prstGeom>
              <a:ln w="28575">
                <a:solidFill>
                  <a:srgbClr val="FF33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01" name="TextBox 20"/>
            <p:cNvSpPr txBox="1">
              <a:spLocks noChangeArrowheads="1"/>
            </p:cNvSpPr>
            <p:nvPr/>
          </p:nvSpPr>
          <p:spPr bwMode="auto">
            <a:xfrm>
              <a:off x="487384" y="6071634"/>
              <a:ext cx="1157304" cy="2550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ISS014-E-11841</a:t>
              </a:r>
            </a:p>
          </p:txBody>
        </p:sp>
        <p:sp>
          <p:nvSpPr>
            <p:cNvPr id="4102" name="TextBox 17"/>
            <p:cNvSpPr txBox="1">
              <a:spLocks noChangeArrowheads="1"/>
            </p:cNvSpPr>
            <p:nvPr/>
          </p:nvSpPr>
          <p:spPr bwMode="auto">
            <a:xfrm>
              <a:off x="6682677" y="6075680"/>
              <a:ext cx="1949573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Red line  </a:t>
              </a:r>
              <a:r>
                <a:rPr lang="en-US" sz="1000" b="1"/>
                <a:t>≈ </a:t>
              </a:r>
              <a:r>
                <a:rPr lang="en-US" sz="1000"/>
                <a:t>4.5 km</a:t>
              </a:r>
            </a:p>
            <a:p>
              <a:pPr algn="r"/>
              <a:r>
                <a:rPr lang="en-US" sz="1000"/>
                <a:t>Blue Marble Matches Image #3</a:t>
              </a:r>
            </a:p>
          </p:txBody>
        </p:sp>
      </p:grpSp>
      <p:sp>
        <p:nvSpPr>
          <p:cNvPr id="4099" name="TextBox 22"/>
          <p:cNvSpPr txBox="1">
            <a:spLocks noChangeArrowheads="1"/>
          </p:cNvSpPr>
          <p:nvPr/>
        </p:nvSpPr>
        <p:spPr bwMode="auto">
          <a:xfrm>
            <a:off x="2324100" y="554038"/>
            <a:ext cx="449580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EARTH:  Oasis Crater (Libya)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Straight Connector 19"/>
          <p:cNvCxnSpPr/>
          <p:nvPr/>
        </p:nvCxnSpPr>
        <p:spPr bwMode="auto">
          <a:xfrm>
            <a:off x="715963" y="5545138"/>
            <a:ext cx="919162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747" name="Group 2"/>
          <p:cNvGrpSpPr>
            <a:grpSpLocks/>
          </p:cNvGrpSpPr>
          <p:nvPr/>
        </p:nvGrpSpPr>
        <p:grpSpPr bwMode="auto">
          <a:xfrm>
            <a:off x="420688" y="944563"/>
            <a:ext cx="8302625" cy="5229225"/>
            <a:chOff x="533400" y="944563"/>
            <a:chExt cx="8150225" cy="5133573"/>
          </a:xfrm>
        </p:grpSpPr>
        <p:grpSp>
          <p:nvGrpSpPr>
            <p:cNvPr id="31749" name="Group 1"/>
            <p:cNvGrpSpPr>
              <a:grpSpLocks/>
            </p:cNvGrpSpPr>
            <p:nvPr/>
          </p:nvGrpSpPr>
          <p:grpSpPr bwMode="auto">
            <a:xfrm>
              <a:off x="533400" y="944563"/>
              <a:ext cx="8150225" cy="5133573"/>
              <a:chOff x="533400" y="944563"/>
              <a:chExt cx="8150225" cy="5133573"/>
            </a:xfrm>
          </p:grpSpPr>
          <p:grpSp>
            <p:nvGrpSpPr>
              <p:cNvPr id="31751" name="Group 1"/>
              <p:cNvGrpSpPr>
                <a:grpSpLocks/>
              </p:cNvGrpSpPr>
              <p:nvPr/>
            </p:nvGrpSpPr>
            <p:grpSpPr bwMode="auto">
              <a:xfrm>
                <a:off x="533400" y="944563"/>
                <a:ext cx="8150225" cy="4891087"/>
                <a:chOff x="280988" y="685800"/>
                <a:chExt cx="8634412" cy="5181600"/>
              </a:xfrm>
            </p:grpSpPr>
            <p:pic>
              <p:nvPicPr>
                <p:cNvPr id="31753" name="Picture 17" descr="marspage1image5cut.jpg"/>
                <p:cNvPicPr>
                  <a:picLocks noChangeAspect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280988" y="685800"/>
                  <a:ext cx="8634412" cy="518160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31754" name="Group 17"/>
                <p:cNvGrpSpPr>
                  <a:grpSpLocks/>
                </p:cNvGrpSpPr>
                <p:nvPr/>
              </p:nvGrpSpPr>
              <p:grpSpPr bwMode="auto">
                <a:xfrm rot="4417042">
                  <a:off x="202254" y="1018366"/>
                  <a:ext cx="631344" cy="341780"/>
                  <a:chOff x="669382" y="5555816"/>
                  <a:chExt cx="614055" cy="331576"/>
                </a:xfrm>
              </p:grpSpPr>
              <p:grpSp>
                <p:nvGrpSpPr>
                  <p:cNvPr id="31756" name="Group 10"/>
                  <p:cNvGrpSpPr>
                    <a:grpSpLocks/>
                  </p:cNvGrpSpPr>
                  <p:nvPr/>
                </p:nvGrpSpPr>
                <p:grpSpPr bwMode="auto">
                  <a:xfrm rot="10278221">
                    <a:off x="669382" y="5607844"/>
                    <a:ext cx="614055" cy="204922"/>
                    <a:chOff x="1219599" y="5105047"/>
                    <a:chExt cx="685008" cy="228602"/>
                  </a:xfrm>
                </p:grpSpPr>
                <p:grpSp>
                  <p:nvGrpSpPr>
                    <p:cNvPr id="31758" name="Group 49"/>
                    <p:cNvGrpSpPr>
                      <a:grpSpLocks/>
                    </p:cNvGrpSpPr>
                    <p:nvPr/>
                  </p:nvGrpSpPr>
                  <p:grpSpPr bwMode="auto">
                    <a:xfrm rot="6981886">
                      <a:off x="1447801" y="4876845"/>
                      <a:ext cx="228602" cy="685006"/>
                      <a:chOff x="495304" y="4725194"/>
                      <a:chExt cx="228600" cy="685006"/>
                    </a:xfrm>
                  </p:grpSpPr>
                  <p:sp>
                    <p:nvSpPr>
                      <p:cNvPr id="14" name="Oval 13"/>
                      <p:cNvSpPr/>
                      <p:nvPr/>
                    </p:nvSpPr>
                    <p:spPr>
                      <a:xfrm>
                        <a:off x="480116" y="4939172"/>
                        <a:ext cx="226912" cy="227504"/>
                      </a:xfrm>
                      <a:prstGeom prst="ellipse">
                        <a:avLst/>
                      </a:prstGeom>
                      <a:noFill/>
                      <a:ln w="635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en-US"/>
                      </a:p>
                    </p:txBody>
                  </p:sp>
                  <p:cxnSp>
                    <p:nvCxnSpPr>
                      <p:cNvPr id="15" name="Straight Arrow Connector 14"/>
                      <p:cNvCxnSpPr/>
                      <p:nvPr/>
                    </p:nvCxnSpPr>
                    <p:spPr>
                      <a:xfrm rot="5400000" flipH="1" flipV="1">
                        <a:off x="468495" y="4825601"/>
                        <a:ext cx="229295" cy="1786"/>
                      </a:xfrm>
                      <a:prstGeom prst="straightConnector1">
                        <a:avLst/>
                      </a:prstGeom>
                      <a:ln w="41275">
                        <a:solidFill>
                          <a:schemeClr val="bg1"/>
                        </a:solidFill>
                        <a:tailEnd type="stealth" w="med" len="med"/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6" name="Straight Connector 15"/>
                      <p:cNvCxnSpPr>
                        <a:stCxn id="14" idx="4"/>
                      </p:cNvCxnSpPr>
                      <p:nvPr/>
                    </p:nvCxnSpPr>
                    <p:spPr>
                      <a:xfrm rot="5400000">
                        <a:off x="481219" y="5274185"/>
                        <a:ext cx="227504" cy="1787"/>
                      </a:xfrm>
                      <a:prstGeom prst="line">
                        <a:avLst/>
                      </a:prstGeom>
                      <a:ln w="41275"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13" name="Straight Connector 12"/>
                    <p:cNvCxnSpPr/>
                    <p:nvPr/>
                  </p:nvCxnSpPr>
                  <p:spPr>
                    <a:xfrm rot="11486297">
                      <a:off x="1341889" y="5099268"/>
                      <a:ext cx="139727" cy="37521"/>
                    </a:xfrm>
                    <a:prstGeom prst="line">
                      <a:avLst/>
                    </a:prstGeom>
                    <a:ln w="41275">
                      <a:solidFill>
                        <a:schemeClr val="bg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17" name="Text Box 8"/>
                  <p:cNvSpPr txBox="1">
                    <a:spLocks noChangeArrowheads="1"/>
                  </p:cNvSpPr>
                  <p:nvPr/>
                </p:nvSpPr>
                <p:spPr bwMode="auto">
                  <a:xfrm rot="17182958">
                    <a:off x="779134" y="5591144"/>
                    <a:ext cx="329940" cy="253719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>
                    <a:outerShdw blurRad="12700" dist="12700" dir="2700000" algn="tl" rotWithShape="0">
                      <a:prstClr val="black"/>
                    </a:outerShdw>
                  </a:effectLst>
                </p:spPr>
                <p:txBody>
                  <a:bodyPr>
                    <a:spAutoFit/>
                  </a:bodyPr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1400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Monotype Corsiva" pitchFamily="66" charset="0"/>
                        <a:cs typeface="+mn-cs"/>
                      </a:rPr>
                      <a:t>N</a:t>
                    </a:r>
                  </a:p>
                </p:txBody>
              </p:sp>
            </p:grpSp>
            <p:sp>
              <p:nvSpPr>
                <p:cNvPr id="31755" name="TextBox 22"/>
                <p:cNvSpPr txBox="1">
                  <a:spLocks noChangeArrowheads="1"/>
                </p:cNvSpPr>
                <p:nvPr/>
              </p:nvSpPr>
              <p:spPr bwMode="auto">
                <a:xfrm>
                  <a:off x="642387" y="5174489"/>
                  <a:ext cx="635479" cy="35866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sz="1600" b="1">
                      <a:solidFill>
                        <a:schemeClr val="bg1"/>
                      </a:solidFill>
                      <a:latin typeface="Calibri" pitchFamily="34" charset="0"/>
                    </a:rPr>
                    <a:t>2 km</a:t>
                  </a:r>
                </a:p>
              </p:txBody>
            </p:sp>
          </p:grpSp>
          <p:sp>
            <p:nvSpPr>
              <p:cNvPr id="31752" name="TextBox 24"/>
              <p:cNvSpPr txBox="1">
                <a:spLocks noChangeArrowheads="1"/>
              </p:cNvSpPr>
              <p:nvPr/>
            </p:nvSpPr>
            <p:spPr bwMode="auto">
              <a:xfrm>
                <a:off x="563880" y="5831915"/>
                <a:ext cx="833883" cy="246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000"/>
                  <a:t>V11030007</a:t>
                </a:r>
              </a:p>
            </p:txBody>
          </p:sp>
        </p:grpSp>
        <p:sp>
          <p:nvSpPr>
            <p:cNvPr id="31750" name="TextBox 17"/>
            <p:cNvSpPr txBox="1">
              <a:spLocks noChangeArrowheads="1"/>
            </p:cNvSpPr>
            <p:nvPr/>
          </p:nvSpPr>
          <p:spPr bwMode="auto">
            <a:xfrm>
              <a:off x="6703572" y="5831914"/>
              <a:ext cx="1949573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Blue Marble Matches Image #5</a:t>
              </a:r>
            </a:p>
          </p:txBody>
        </p:sp>
      </p:grpSp>
      <p:sp>
        <p:nvSpPr>
          <p:cNvPr id="31748" name="TextBox 21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MARS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4"/>
          <p:cNvSpPr txBox="1">
            <a:spLocks noChangeArrowheads="1"/>
          </p:cNvSpPr>
          <p:nvPr/>
        </p:nvSpPr>
        <p:spPr bwMode="auto">
          <a:xfrm>
            <a:off x="898525" y="5318125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b="1" i="1">
              <a:solidFill>
                <a:schemeClr val="bg1"/>
              </a:solidFill>
              <a:latin typeface="Monotype Corsiva" pitchFamily="66" charset="0"/>
            </a:endParaRPr>
          </a:p>
        </p:txBody>
      </p:sp>
      <p:grpSp>
        <p:nvGrpSpPr>
          <p:cNvPr id="32771" name="Group 2"/>
          <p:cNvGrpSpPr>
            <a:grpSpLocks/>
          </p:cNvGrpSpPr>
          <p:nvPr/>
        </p:nvGrpSpPr>
        <p:grpSpPr bwMode="auto">
          <a:xfrm>
            <a:off x="603250" y="914400"/>
            <a:ext cx="7951788" cy="5562600"/>
            <a:chOff x="603421" y="762000"/>
            <a:chExt cx="7951788" cy="5562600"/>
          </a:xfrm>
        </p:grpSpPr>
        <p:grpSp>
          <p:nvGrpSpPr>
            <p:cNvPr id="32773" name="Group 1"/>
            <p:cNvGrpSpPr>
              <a:grpSpLocks/>
            </p:cNvGrpSpPr>
            <p:nvPr/>
          </p:nvGrpSpPr>
          <p:grpSpPr bwMode="auto">
            <a:xfrm>
              <a:off x="603421" y="762000"/>
              <a:ext cx="7951788" cy="5554821"/>
              <a:chOff x="609600" y="762000"/>
              <a:chExt cx="7951788" cy="5554821"/>
            </a:xfrm>
          </p:grpSpPr>
          <p:sp>
            <p:nvSpPr>
              <p:cNvPr id="32775" name="TextBox 27"/>
              <p:cNvSpPr txBox="1">
                <a:spLocks noChangeArrowheads="1"/>
              </p:cNvSpPr>
              <p:nvPr/>
            </p:nvSpPr>
            <p:spPr bwMode="auto">
              <a:xfrm>
                <a:off x="620096" y="6070600"/>
                <a:ext cx="833883" cy="246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000"/>
                  <a:t>V01605003</a:t>
                </a:r>
              </a:p>
            </p:txBody>
          </p:sp>
          <p:grpSp>
            <p:nvGrpSpPr>
              <p:cNvPr id="32776" name="Group 1"/>
              <p:cNvGrpSpPr>
                <a:grpSpLocks/>
              </p:cNvGrpSpPr>
              <p:nvPr/>
            </p:nvGrpSpPr>
            <p:grpSpPr bwMode="auto">
              <a:xfrm>
                <a:off x="609600" y="762000"/>
                <a:ext cx="7951788" cy="5308600"/>
                <a:chOff x="304800" y="457200"/>
                <a:chExt cx="8561388" cy="5715000"/>
              </a:xfrm>
            </p:grpSpPr>
            <p:pic>
              <p:nvPicPr>
                <p:cNvPr id="32777" name="Picture 21" descr="marspage1 number7cut.jpg"/>
                <p:cNvPicPr>
                  <a:picLocks noChangeAspect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304800" y="457200"/>
                  <a:ext cx="8561388" cy="571500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32778" name="Group 6"/>
                <p:cNvGrpSpPr>
                  <a:grpSpLocks/>
                </p:cNvGrpSpPr>
                <p:nvPr/>
              </p:nvGrpSpPr>
              <p:grpSpPr bwMode="auto">
                <a:xfrm>
                  <a:off x="497942" y="5468329"/>
                  <a:ext cx="709317" cy="364473"/>
                  <a:chOff x="7828235" y="5397438"/>
                  <a:chExt cx="667945" cy="343859"/>
                </a:xfrm>
              </p:grpSpPr>
              <p:cxnSp>
                <p:nvCxnSpPr>
                  <p:cNvPr id="24" name="Straight Connector 23"/>
                  <p:cNvCxnSpPr/>
                  <p:nvPr/>
                </p:nvCxnSpPr>
                <p:spPr bwMode="auto">
                  <a:xfrm>
                    <a:off x="7828233" y="5740638"/>
                    <a:ext cx="667946" cy="0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2788" name="TextBox 2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837228" y="5397438"/>
                    <a:ext cx="608160" cy="343857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sz="1600" b="1">
                        <a:solidFill>
                          <a:schemeClr val="bg1"/>
                        </a:solidFill>
                        <a:latin typeface="Calibri" pitchFamily="34" charset="0"/>
                      </a:rPr>
                      <a:t>2 km</a:t>
                    </a:r>
                  </a:p>
                </p:txBody>
              </p:sp>
            </p:grpSp>
            <p:grpSp>
              <p:nvGrpSpPr>
                <p:cNvPr id="32779" name="Group 7"/>
                <p:cNvGrpSpPr>
                  <a:grpSpLocks/>
                </p:cNvGrpSpPr>
                <p:nvPr/>
              </p:nvGrpSpPr>
              <p:grpSpPr bwMode="auto">
                <a:xfrm>
                  <a:off x="455615" y="609600"/>
                  <a:ext cx="650873" cy="325437"/>
                  <a:chOff x="1138548" y="5562600"/>
                  <a:chExt cx="614052" cy="307975"/>
                </a:xfrm>
              </p:grpSpPr>
              <p:grpSp>
                <p:nvGrpSpPr>
                  <p:cNvPr id="32780" name="Group 10"/>
                  <p:cNvGrpSpPr>
                    <a:grpSpLocks/>
                  </p:cNvGrpSpPr>
                  <p:nvPr/>
                </p:nvGrpSpPr>
                <p:grpSpPr bwMode="auto">
                  <a:xfrm rot="9255502">
                    <a:off x="1138548" y="5605033"/>
                    <a:ext cx="614052" cy="204937"/>
                    <a:chOff x="1219599" y="5105047"/>
                    <a:chExt cx="685006" cy="228602"/>
                  </a:xfrm>
                </p:grpSpPr>
                <p:grpSp>
                  <p:nvGrpSpPr>
                    <p:cNvPr id="32782" name="Group 49"/>
                    <p:cNvGrpSpPr>
                      <a:grpSpLocks/>
                    </p:cNvGrpSpPr>
                    <p:nvPr/>
                  </p:nvGrpSpPr>
                  <p:grpSpPr bwMode="auto">
                    <a:xfrm rot="6981886">
                      <a:off x="1447801" y="4876845"/>
                      <a:ext cx="228602" cy="685006"/>
                      <a:chOff x="495304" y="4725194"/>
                      <a:chExt cx="228600" cy="685006"/>
                    </a:xfrm>
                  </p:grpSpPr>
                  <p:sp>
                    <p:nvSpPr>
                      <p:cNvPr id="34" name="Oval 33"/>
                      <p:cNvSpPr/>
                      <p:nvPr/>
                    </p:nvSpPr>
                    <p:spPr>
                      <a:xfrm>
                        <a:off x="502729" y="4951338"/>
                        <a:ext cx="229117" cy="230251"/>
                      </a:xfrm>
                      <a:prstGeom prst="ellipse">
                        <a:avLst/>
                      </a:prstGeom>
                      <a:noFill/>
                      <a:ln w="635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cxnSp>
                    <p:nvCxnSpPr>
                      <p:cNvPr id="35" name="Straight Arrow Connector 34"/>
                      <p:cNvCxnSpPr/>
                      <p:nvPr/>
                    </p:nvCxnSpPr>
                    <p:spPr>
                      <a:xfrm rot="5400000" flipH="1" flipV="1">
                        <a:off x="502383" y="4838003"/>
                        <a:ext cx="228452" cy="1804"/>
                      </a:xfrm>
                      <a:prstGeom prst="straightConnector1">
                        <a:avLst/>
                      </a:prstGeom>
                      <a:ln w="41275">
                        <a:solidFill>
                          <a:schemeClr val="bg1"/>
                        </a:solidFill>
                        <a:tailEnd type="stealth" w="med" len="med"/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6" name="Straight Connector 35"/>
                      <p:cNvCxnSpPr>
                        <a:stCxn id="34" idx="4"/>
                      </p:cNvCxnSpPr>
                      <p:nvPr/>
                    </p:nvCxnSpPr>
                    <p:spPr>
                      <a:xfrm rot="5400000">
                        <a:off x="510818" y="5280451"/>
                        <a:ext cx="228452" cy="1804"/>
                      </a:xfrm>
                      <a:prstGeom prst="line">
                        <a:avLst/>
                      </a:prstGeom>
                      <a:ln w="41275"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33" name="Straight Connector 32"/>
                    <p:cNvCxnSpPr/>
                    <p:nvPr/>
                  </p:nvCxnSpPr>
                  <p:spPr>
                    <a:xfrm rot="11486297">
                      <a:off x="1331699" y="5133461"/>
                      <a:ext cx="140309" cy="37885"/>
                    </a:xfrm>
                    <a:prstGeom prst="line">
                      <a:avLst/>
                    </a:prstGeom>
                    <a:ln w="41275">
                      <a:solidFill>
                        <a:schemeClr val="bg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31" name="Text 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268780" y="5562320"/>
                    <a:ext cx="303151" cy="308909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>
                    <a:outerShdw blurRad="12700" dist="12700" dir="2700000" algn="tl" rotWithShape="0">
                      <a:prstClr val="black"/>
                    </a:outerShdw>
                  </a:effectLst>
                </p:spPr>
                <p:txBody>
                  <a:bodyPr>
                    <a:spAutoFit/>
                  </a:bodyPr>
                  <a:lstStyle/>
                  <a:p>
                    <a:pPr>
                      <a:defRPr/>
                    </a:pPr>
                    <a:r>
                      <a:rPr lang="en-US" sz="1400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Monotype Corsiva" pitchFamily="66" charset="0"/>
                        <a:cs typeface="+mn-cs"/>
                      </a:rPr>
                      <a:t>N</a:t>
                    </a:r>
                  </a:p>
                </p:txBody>
              </p:sp>
            </p:grpSp>
          </p:grpSp>
        </p:grpSp>
        <p:sp>
          <p:nvSpPr>
            <p:cNvPr id="32774" name="TextBox 17"/>
            <p:cNvSpPr txBox="1">
              <a:spLocks noChangeArrowheads="1"/>
            </p:cNvSpPr>
            <p:nvPr/>
          </p:nvSpPr>
          <p:spPr bwMode="auto">
            <a:xfrm>
              <a:off x="6605147" y="6078379"/>
              <a:ext cx="1949573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Blue Marble Matches Image #7</a:t>
              </a:r>
            </a:p>
          </p:txBody>
        </p:sp>
      </p:grpSp>
      <p:sp>
        <p:nvSpPr>
          <p:cNvPr id="32772" name="TextBox 22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MARS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38"/>
          <p:cNvSpPr>
            <a:spLocks noChangeArrowheads="1"/>
          </p:cNvSpPr>
          <p:nvPr/>
        </p:nvSpPr>
        <p:spPr bwMode="auto">
          <a:xfrm>
            <a:off x="7450138" y="838200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endParaRPr lang="en-US" b="1">
              <a:solidFill>
                <a:schemeClr val="bg1"/>
              </a:solidFill>
              <a:latin typeface="Calibri" pitchFamily="34" charset="0"/>
            </a:endParaRPr>
          </a:p>
        </p:txBody>
      </p:sp>
      <p:grpSp>
        <p:nvGrpSpPr>
          <p:cNvPr id="33795" name="Group 2"/>
          <p:cNvGrpSpPr>
            <a:grpSpLocks/>
          </p:cNvGrpSpPr>
          <p:nvPr/>
        </p:nvGrpSpPr>
        <p:grpSpPr bwMode="auto">
          <a:xfrm>
            <a:off x="1143000" y="879475"/>
            <a:ext cx="6858002" cy="5622207"/>
            <a:chOff x="1066800" y="685800"/>
            <a:chExt cx="6973890" cy="5716096"/>
          </a:xfrm>
        </p:grpSpPr>
        <p:grpSp>
          <p:nvGrpSpPr>
            <p:cNvPr id="33797" name="Group 1"/>
            <p:cNvGrpSpPr>
              <a:grpSpLocks/>
            </p:cNvGrpSpPr>
            <p:nvPr/>
          </p:nvGrpSpPr>
          <p:grpSpPr bwMode="auto">
            <a:xfrm>
              <a:off x="1066800" y="685800"/>
              <a:ext cx="6973888" cy="5708809"/>
              <a:chOff x="1066800" y="685800"/>
              <a:chExt cx="6973888" cy="5708809"/>
            </a:xfrm>
          </p:grpSpPr>
          <p:sp>
            <p:nvSpPr>
              <p:cNvPr id="33799" name="TextBox 36"/>
              <p:cNvSpPr txBox="1">
                <a:spLocks noChangeArrowheads="1"/>
              </p:cNvSpPr>
              <p:nvPr/>
            </p:nvSpPr>
            <p:spPr bwMode="auto">
              <a:xfrm>
                <a:off x="1086357" y="6148388"/>
                <a:ext cx="833883" cy="246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000"/>
                  <a:t>V18317011</a:t>
                </a:r>
              </a:p>
            </p:txBody>
          </p:sp>
          <p:grpSp>
            <p:nvGrpSpPr>
              <p:cNvPr id="33800" name="Group 1"/>
              <p:cNvGrpSpPr>
                <a:grpSpLocks/>
              </p:cNvGrpSpPr>
              <p:nvPr/>
            </p:nvGrpSpPr>
            <p:grpSpPr bwMode="auto">
              <a:xfrm>
                <a:off x="1066800" y="685800"/>
                <a:ext cx="6973888" cy="5465763"/>
                <a:chOff x="685800" y="350838"/>
                <a:chExt cx="7715250" cy="6046937"/>
              </a:xfrm>
            </p:grpSpPr>
            <p:pic>
              <p:nvPicPr>
                <p:cNvPr id="33801" name="Picture 20" descr="marspage2 numb2cut.jpg"/>
                <p:cNvPicPr>
                  <a:picLocks noChangeAspect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685800" y="350838"/>
                  <a:ext cx="7715250" cy="604693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33802" name="Group 3"/>
                <p:cNvGrpSpPr>
                  <a:grpSpLocks/>
                </p:cNvGrpSpPr>
                <p:nvPr/>
              </p:nvGrpSpPr>
              <p:grpSpPr bwMode="auto">
                <a:xfrm>
                  <a:off x="961541" y="5781299"/>
                  <a:ext cx="735874" cy="386395"/>
                  <a:chOff x="7061910" y="5298195"/>
                  <a:chExt cx="672280" cy="352975"/>
                </a:xfrm>
              </p:grpSpPr>
              <p:sp>
                <p:nvSpPr>
                  <p:cNvPr id="33811" name="TextBox 2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095179" y="5298195"/>
                    <a:ext cx="606262" cy="342157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sz="1600" b="1">
                        <a:solidFill>
                          <a:schemeClr val="bg1"/>
                        </a:solidFill>
                        <a:latin typeface="Calibri" pitchFamily="34" charset="0"/>
                      </a:rPr>
                      <a:t>2 km</a:t>
                    </a:r>
                  </a:p>
                </p:txBody>
              </p:sp>
              <p:cxnSp>
                <p:nvCxnSpPr>
                  <p:cNvPr id="26" name="Straight Connector 25"/>
                  <p:cNvCxnSpPr/>
                  <p:nvPr/>
                </p:nvCxnSpPr>
                <p:spPr bwMode="auto">
                  <a:xfrm>
                    <a:off x="7061265" y="5650198"/>
                    <a:ext cx="672218" cy="0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3803" name="Group 9"/>
                <p:cNvGrpSpPr>
                  <a:grpSpLocks/>
                </p:cNvGrpSpPr>
                <p:nvPr/>
              </p:nvGrpSpPr>
              <p:grpSpPr bwMode="auto">
                <a:xfrm>
                  <a:off x="761320" y="459560"/>
                  <a:ext cx="302076" cy="614089"/>
                  <a:chOff x="2548538" y="5775241"/>
                  <a:chExt cx="302081" cy="614052"/>
                </a:xfrm>
              </p:grpSpPr>
              <p:grpSp>
                <p:nvGrpSpPr>
                  <p:cNvPr id="33804" name="Group 10"/>
                  <p:cNvGrpSpPr>
                    <a:grpSpLocks/>
                  </p:cNvGrpSpPr>
                  <p:nvPr/>
                </p:nvGrpSpPr>
                <p:grpSpPr bwMode="auto">
                  <a:xfrm rot="-6937624">
                    <a:off x="2434675" y="5974331"/>
                    <a:ext cx="614052" cy="215872"/>
                    <a:chOff x="1219599" y="5092850"/>
                    <a:chExt cx="685006" cy="240799"/>
                  </a:xfrm>
                </p:grpSpPr>
                <p:grpSp>
                  <p:nvGrpSpPr>
                    <p:cNvPr id="33806" name="Group 49"/>
                    <p:cNvGrpSpPr>
                      <a:grpSpLocks/>
                    </p:cNvGrpSpPr>
                    <p:nvPr/>
                  </p:nvGrpSpPr>
                  <p:grpSpPr bwMode="auto">
                    <a:xfrm rot="6981886">
                      <a:off x="1447801" y="4876845"/>
                      <a:ext cx="228602" cy="685006"/>
                      <a:chOff x="495304" y="4725194"/>
                      <a:chExt cx="228600" cy="685006"/>
                    </a:xfrm>
                  </p:grpSpPr>
                  <p:sp>
                    <p:nvSpPr>
                      <p:cNvPr id="39" name="Oval 38"/>
                      <p:cNvSpPr/>
                      <p:nvPr/>
                    </p:nvSpPr>
                    <p:spPr>
                      <a:xfrm>
                        <a:off x="493605" y="4949206"/>
                        <a:ext cx="223124" cy="229062"/>
                      </a:xfrm>
                      <a:prstGeom prst="ellipse">
                        <a:avLst/>
                      </a:prstGeom>
                      <a:noFill/>
                      <a:ln w="635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cxnSp>
                    <p:nvCxnSpPr>
                      <p:cNvPr id="40" name="Straight Arrow Connector 39"/>
                      <p:cNvCxnSpPr/>
                      <p:nvPr/>
                    </p:nvCxnSpPr>
                    <p:spPr>
                      <a:xfrm rot="5400000" flipH="1" flipV="1">
                        <a:off x="478594" y="4823830"/>
                        <a:ext cx="233045" cy="1992"/>
                      </a:xfrm>
                      <a:prstGeom prst="straightConnector1">
                        <a:avLst/>
                      </a:prstGeom>
                      <a:ln w="41275">
                        <a:solidFill>
                          <a:schemeClr val="bg1"/>
                        </a:solidFill>
                        <a:tailEnd type="stealth" w="med" len="med"/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2" name="Straight Connector 41"/>
                      <p:cNvCxnSpPr>
                        <a:stCxn id="39" idx="4"/>
                      </p:cNvCxnSpPr>
                      <p:nvPr/>
                    </p:nvCxnSpPr>
                    <p:spPr>
                      <a:xfrm rot="5400000">
                        <a:off x="495410" y="5278826"/>
                        <a:ext cx="227070" cy="1992"/>
                      </a:xfrm>
                      <a:prstGeom prst="line">
                        <a:avLst/>
                      </a:prstGeom>
                      <a:ln w="41275"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38" name="Straight Connector 37"/>
                    <p:cNvCxnSpPr/>
                    <p:nvPr/>
                  </p:nvCxnSpPr>
                  <p:spPr>
                    <a:xfrm rot="11486297">
                      <a:off x="1310446" y="5093902"/>
                      <a:ext cx="139429" cy="37851"/>
                    </a:xfrm>
                    <a:prstGeom prst="line">
                      <a:avLst/>
                    </a:prstGeom>
                    <a:ln w="41275">
                      <a:solidFill>
                        <a:schemeClr val="bg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32" name="Text 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548027" y="5936139"/>
                    <a:ext cx="301829" cy="30711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>
                    <a:outerShdw blurRad="12700" dist="12700" dir="2700000" algn="tl" rotWithShape="0">
                      <a:prstClr val="black"/>
                    </a:outerShdw>
                  </a:effectLst>
                </p:spPr>
                <p:txBody>
                  <a:bodyPr>
                    <a:spAutoFit/>
                  </a:bodyPr>
                  <a:lstStyle/>
                  <a:p>
                    <a:pPr>
                      <a:defRPr/>
                    </a:pPr>
                    <a:r>
                      <a:rPr lang="en-US" sz="1400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Monotype Corsiva" pitchFamily="66" charset="0"/>
                        <a:cs typeface="+mn-cs"/>
                      </a:rPr>
                      <a:t>N</a:t>
                    </a:r>
                  </a:p>
                </p:txBody>
              </p:sp>
            </p:grpSp>
          </p:grpSp>
        </p:grpSp>
        <p:sp>
          <p:nvSpPr>
            <p:cNvPr id="33798" name="TextBox 17"/>
            <p:cNvSpPr txBox="1">
              <a:spLocks noChangeArrowheads="1"/>
            </p:cNvSpPr>
            <p:nvPr/>
          </p:nvSpPr>
          <p:spPr bwMode="auto">
            <a:xfrm>
              <a:off x="6058173" y="6151563"/>
              <a:ext cx="1982517" cy="250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 dirty="0"/>
                <a:t>Blue Marble Matches Image </a:t>
              </a:r>
              <a:r>
                <a:rPr lang="en-US" sz="1000" dirty="0" smtClean="0"/>
                <a:t>#9</a:t>
              </a:r>
              <a:endParaRPr lang="en-US" sz="1000" dirty="0"/>
            </a:p>
          </p:txBody>
        </p:sp>
      </p:grpSp>
      <p:sp>
        <p:nvSpPr>
          <p:cNvPr id="33796" name="TextBox 22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MARS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8" name="Group 2"/>
          <p:cNvGrpSpPr>
            <a:grpSpLocks/>
          </p:cNvGrpSpPr>
          <p:nvPr/>
        </p:nvGrpSpPr>
        <p:grpSpPr bwMode="auto">
          <a:xfrm>
            <a:off x="631825" y="893763"/>
            <a:ext cx="7880350" cy="5616471"/>
            <a:chOff x="519580" y="625475"/>
            <a:chExt cx="8140700" cy="5801037"/>
          </a:xfrm>
        </p:grpSpPr>
        <p:grpSp>
          <p:nvGrpSpPr>
            <p:cNvPr id="34820" name="Group 1"/>
            <p:cNvGrpSpPr>
              <a:grpSpLocks/>
            </p:cNvGrpSpPr>
            <p:nvPr/>
          </p:nvGrpSpPr>
          <p:grpSpPr bwMode="auto">
            <a:xfrm>
              <a:off x="519580" y="625475"/>
              <a:ext cx="8140700" cy="5781217"/>
              <a:chOff x="469900" y="625475"/>
              <a:chExt cx="8140700" cy="5781217"/>
            </a:xfrm>
          </p:grpSpPr>
          <p:sp>
            <p:nvSpPr>
              <p:cNvPr id="15362" name="TextBox 23"/>
              <p:cNvSpPr txBox="1">
                <a:spLocks noChangeArrowheads="1"/>
              </p:cNvSpPr>
              <p:nvPr/>
            </p:nvSpPr>
            <p:spPr bwMode="auto">
              <a:xfrm>
                <a:off x="484660" y="6152795"/>
                <a:ext cx="995448" cy="2541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>
                  <a:defRPr/>
                </a:pPr>
                <a:r>
                  <a:rPr lang="en-US" sz="1050" dirty="0" smtClean="0"/>
                  <a:t>MOC2-1225a</a:t>
                </a:r>
              </a:p>
            </p:txBody>
          </p:sp>
          <p:grpSp>
            <p:nvGrpSpPr>
              <p:cNvPr id="34823" name="Group 1"/>
              <p:cNvGrpSpPr>
                <a:grpSpLocks/>
              </p:cNvGrpSpPr>
              <p:nvPr/>
            </p:nvGrpSpPr>
            <p:grpSpPr bwMode="auto">
              <a:xfrm>
                <a:off x="469900" y="625475"/>
                <a:ext cx="8140700" cy="5546725"/>
                <a:chOff x="312738" y="438150"/>
                <a:chExt cx="8526462" cy="5810250"/>
              </a:xfrm>
            </p:grpSpPr>
            <p:pic>
              <p:nvPicPr>
                <p:cNvPr id="34824" name="Picture 17" descr="marspage2 numb4cut.jpg"/>
                <p:cNvPicPr>
                  <a:picLocks noChangeAspect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312738" y="438150"/>
                  <a:ext cx="8526462" cy="5810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cxnSp>
              <p:nvCxnSpPr>
                <p:cNvPr id="21" name="Straight Connector 20"/>
                <p:cNvCxnSpPr/>
                <p:nvPr/>
              </p:nvCxnSpPr>
              <p:spPr bwMode="auto">
                <a:xfrm>
                  <a:off x="441563" y="6001354"/>
                  <a:ext cx="1152549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4826" name="TextBox 22"/>
                <p:cNvSpPr txBox="1">
                  <a:spLocks noChangeArrowheads="1"/>
                </p:cNvSpPr>
                <p:nvPr/>
              </p:nvSpPr>
              <p:spPr bwMode="auto">
                <a:xfrm>
                  <a:off x="668901" y="5629410"/>
                  <a:ext cx="634455" cy="35812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sz="1600" b="1">
                      <a:solidFill>
                        <a:schemeClr val="bg1"/>
                      </a:solidFill>
                      <a:latin typeface="Calibri" pitchFamily="34" charset="0"/>
                    </a:rPr>
                    <a:t>2 km</a:t>
                  </a:r>
                </a:p>
              </p:txBody>
            </p:sp>
            <p:grpSp>
              <p:nvGrpSpPr>
                <p:cNvPr id="34827" name="Group 9"/>
                <p:cNvGrpSpPr>
                  <a:grpSpLocks/>
                </p:cNvGrpSpPr>
                <p:nvPr/>
              </p:nvGrpSpPr>
              <p:grpSpPr bwMode="auto">
                <a:xfrm>
                  <a:off x="381000" y="604838"/>
                  <a:ext cx="301625" cy="614362"/>
                  <a:chOff x="2549218" y="5772881"/>
                  <a:chExt cx="301630" cy="614054"/>
                </a:xfrm>
              </p:grpSpPr>
              <p:grpSp>
                <p:nvGrpSpPr>
                  <p:cNvPr id="34828" name="Group 10"/>
                  <p:cNvGrpSpPr>
                    <a:grpSpLocks/>
                  </p:cNvGrpSpPr>
                  <p:nvPr/>
                </p:nvGrpSpPr>
                <p:grpSpPr bwMode="auto">
                  <a:xfrm rot="-6937624">
                    <a:off x="2439591" y="5977439"/>
                    <a:ext cx="614054" cy="204937"/>
                    <a:chOff x="1219599" y="5105047"/>
                    <a:chExt cx="685008" cy="228602"/>
                  </a:xfrm>
                </p:grpSpPr>
                <p:grpSp>
                  <p:nvGrpSpPr>
                    <p:cNvPr id="34830" name="Group 49"/>
                    <p:cNvGrpSpPr>
                      <a:grpSpLocks/>
                    </p:cNvGrpSpPr>
                    <p:nvPr/>
                  </p:nvGrpSpPr>
                  <p:grpSpPr bwMode="auto">
                    <a:xfrm rot="6981886">
                      <a:off x="1447801" y="4876845"/>
                      <a:ext cx="228602" cy="685006"/>
                      <a:chOff x="495304" y="4725194"/>
                      <a:chExt cx="228600" cy="685006"/>
                    </a:xfrm>
                  </p:grpSpPr>
                  <p:sp>
                    <p:nvSpPr>
                      <p:cNvPr id="28" name="Oval 27"/>
                      <p:cNvSpPr/>
                      <p:nvPr/>
                    </p:nvSpPr>
                    <p:spPr>
                      <a:xfrm>
                        <a:off x="495267" y="4951081"/>
                        <a:ext cx="228005" cy="229809"/>
                      </a:xfrm>
                      <a:prstGeom prst="ellipse">
                        <a:avLst/>
                      </a:prstGeom>
                      <a:noFill/>
                      <a:ln w="635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cxnSp>
                    <p:nvCxnSpPr>
                      <p:cNvPr id="29" name="Straight Arrow Connector 28"/>
                      <p:cNvCxnSpPr/>
                      <p:nvPr/>
                    </p:nvCxnSpPr>
                    <p:spPr>
                      <a:xfrm rot="5400000" flipH="1" flipV="1">
                        <a:off x="482649" y="4824828"/>
                        <a:ext cx="227893" cy="1915"/>
                      </a:xfrm>
                      <a:prstGeom prst="straightConnector1">
                        <a:avLst/>
                      </a:prstGeom>
                      <a:ln w="41275">
                        <a:solidFill>
                          <a:schemeClr val="bg1"/>
                        </a:solidFill>
                        <a:tailEnd type="stealth" w="med" len="med"/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0" name="Straight Connector 29"/>
                      <p:cNvCxnSpPr>
                        <a:stCxn id="28" idx="4"/>
                      </p:cNvCxnSpPr>
                      <p:nvPr/>
                    </p:nvCxnSpPr>
                    <p:spPr>
                      <a:xfrm rot="5400000">
                        <a:off x="497140" y="5281426"/>
                        <a:ext cx="227893" cy="0"/>
                      </a:xfrm>
                      <a:prstGeom prst="line">
                        <a:avLst/>
                      </a:prstGeom>
                      <a:ln w="41275"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27" name="Straight Connector 26"/>
                    <p:cNvCxnSpPr/>
                    <p:nvPr/>
                  </p:nvCxnSpPr>
                  <p:spPr>
                    <a:xfrm rot="11486297">
                      <a:off x="1335706" y="5108231"/>
                      <a:ext cx="137885" cy="36404"/>
                    </a:xfrm>
                    <a:prstGeom prst="line">
                      <a:avLst/>
                    </a:prstGeom>
                    <a:ln w="41275">
                      <a:solidFill>
                        <a:schemeClr val="bg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25" name="Text 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549663" y="5935885"/>
                    <a:ext cx="300596" cy="30729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>
                    <a:outerShdw blurRad="12700" dist="12700" dir="2700000" algn="tl" rotWithShape="0">
                      <a:prstClr val="black"/>
                    </a:outerShdw>
                  </a:effectLst>
                </p:spPr>
                <p:txBody>
                  <a:bodyPr>
                    <a:spAutoFit/>
                  </a:bodyPr>
                  <a:lstStyle/>
                  <a:p>
                    <a:pPr>
                      <a:defRPr/>
                    </a:pPr>
                    <a:r>
                      <a:rPr lang="en-US" sz="1400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Monotype Corsiva" pitchFamily="66" charset="0"/>
                        <a:cs typeface="+mn-cs"/>
                      </a:rPr>
                      <a:t>N</a:t>
                    </a:r>
                  </a:p>
                </p:txBody>
              </p:sp>
            </p:grpSp>
          </p:grpSp>
        </p:grpSp>
        <p:sp>
          <p:nvSpPr>
            <p:cNvPr id="34821" name="TextBox 17"/>
            <p:cNvSpPr txBox="1">
              <a:spLocks noChangeArrowheads="1"/>
            </p:cNvSpPr>
            <p:nvPr/>
          </p:nvSpPr>
          <p:spPr bwMode="auto">
            <a:xfrm>
              <a:off x="6568331" y="6172200"/>
              <a:ext cx="2086845" cy="2543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 dirty="0"/>
                <a:t>Blue Marble Matches Image </a:t>
              </a:r>
              <a:r>
                <a:rPr lang="en-US" sz="1000" dirty="0" smtClean="0"/>
                <a:t>#12</a:t>
              </a:r>
              <a:endParaRPr lang="en-US" sz="1000" dirty="0"/>
            </a:p>
          </p:txBody>
        </p:sp>
      </p:grpSp>
      <p:sp>
        <p:nvSpPr>
          <p:cNvPr id="34819" name="TextBox 21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MARS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2" name="Group 2"/>
          <p:cNvGrpSpPr>
            <a:grpSpLocks/>
          </p:cNvGrpSpPr>
          <p:nvPr/>
        </p:nvGrpSpPr>
        <p:grpSpPr bwMode="auto">
          <a:xfrm>
            <a:off x="1143000" y="850900"/>
            <a:ext cx="6848478" cy="5666173"/>
            <a:chOff x="935038" y="533400"/>
            <a:chExt cx="7283258" cy="6025243"/>
          </a:xfrm>
        </p:grpSpPr>
        <p:grpSp>
          <p:nvGrpSpPr>
            <p:cNvPr id="35844" name="Group 1"/>
            <p:cNvGrpSpPr>
              <a:grpSpLocks/>
            </p:cNvGrpSpPr>
            <p:nvPr/>
          </p:nvGrpSpPr>
          <p:grpSpPr bwMode="auto">
            <a:xfrm>
              <a:off x="935038" y="533400"/>
              <a:ext cx="7273925" cy="6004084"/>
              <a:chOff x="990600" y="533400"/>
              <a:chExt cx="7273925" cy="6004084"/>
            </a:xfrm>
          </p:grpSpPr>
          <p:grpSp>
            <p:nvGrpSpPr>
              <p:cNvPr id="35846" name="Group 1"/>
              <p:cNvGrpSpPr>
                <a:grpSpLocks/>
              </p:cNvGrpSpPr>
              <p:nvPr/>
            </p:nvGrpSpPr>
            <p:grpSpPr bwMode="auto">
              <a:xfrm>
                <a:off x="990600" y="533400"/>
                <a:ext cx="7273925" cy="5757863"/>
                <a:chOff x="685801" y="304799"/>
                <a:chExt cx="8153400" cy="6454259"/>
              </a:xfrm>
            </p:grpSpPr>
            <p:pic>
              <p:nvPicPr>
                <p:cNvPr id="35848" name="Picture 3"/>
                <p:cNvPicPr>
                  <a:picLocks noChangeAspect="1" noChangeArrowheads="1"/>
                </p:cNvPicPr>
                <p:nvPr/>
              </p:nvPicPr>
              <p:blipFill>
                <a:blip r:embed="rId3"/>
                <a:srcRect l="14746" t="12820" r="9239" b="10835"/>
                <a:stretch>
                  <a:fillRect/>
                </a:stretch>
              </p:blipFill>
              <p:spPr bwMode="auto">
                <a:xfrm rot="5400000">
                  <a:off x="1535371" y="-544771"/>
                  <a:ext cx="6454259" cy="815340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sp>
              <p:nvSpPr>
                <p:cNvPr id="35849" name="TextBox 31"/>
                <p:cNvSpPr txBox="1">
                  <a:spLocks noChangeArrowheads="1"/>
                </p:cNvSpPr>
                <p:nvPr/>
              </p:nvSpPr>
              <p:spPr bwMode="auto">
                <a:xfrm>
                  <a:off x="1237725" y="6062851"/>
                  <a:ext cx="796350" cy="37950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sz="1600" b="1">
                      <a:solidFill>
                        <a:schemeClr val="bg1"/>
                      </a:solidFill>
                      <a:latin typeface="Calibri" pitchFamily="34" charset="0"/>
                    </a:rPr>
                    <a:t>200 m</a:t>
                  </a:r>
                </a:p>
              </p:txBody>
            </p:sp>
            <p:cxnSp>
              <p:nvCxnSpPr>
                <p:cNvPr id="26" name="Straight Connector 25"/>
                <p:cNvCxnSpPr/>
                <p:nvPr/>
              </p:nvCxnSpPr>
              <p:spPr bwMode="auto">
                <a:xfrm>
                  <a:off x="839087" y="6456576"/>
                  <a:ext cx="1512035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35851" name="Group 4"/>
                <p:cNvGrpSpPr>
                  <a:grpSpLocks/>
                </p:cNvGrpSpPr>
                <p:nvPr/>
              </p:nvGrpSpPr>
              <p:grpSpPr bwMode="auto">
                <a:xfrm>
                  <a:off x="779405" y="437104"/>
                  <a:ext cx="620731" cy="307975"/>
                  <a:chOff x="774953" y="6255083"/>
                  <a:chExt cx="620410" cy="307975"/>
                </a:xfrm>
              </p:grpSpPr>
              <p:grpSp>
                <p:nvGrpSpPr>
                  <p:cNvPr id="35852" name="Group 10"/>
                  <p:cNvGrpSpPr>
                    <a:grpSpLocks/>
                  </p:cNvGrpSpPr>
                  <p:nvPr/>
                </p:nvGrpSpPr>
                <p:grpSpPr bwMode="auto">
                  <a:xfrm rot="-1600816">
                    <a:off x="774953" y="6309560"/>
                    <a:ext cx="620410" cy="211902"/>
                    <a:chOff x="1239112" y="5106427"/>
                    <a:chExt cx="692111" cy="236376"/>
                  </a:xfrm>
                </p:grpSpPr>
                <p:grpSp>
                  <p:nvGrpSpPr>
                    <p:cNvPr id="35854" name="Group 49"/>
                    <p:cNvGrpSpPr>
                      <a:grpSpLocks/>
                    </p:cNvGrpSpPr>
                    <p:nvPr/>
                  </p:nvGrpSpPr>
                  <p:grpSpPr bwMode="auto">
                    <a:xfrm rot="6981886">
                      <a:off x="1470949" y="4882528"/>
                      <a:ext cx="228438" cy="692111"/>
                      <a:chOff x="493417" y="4696873"/>
                      <a:chExt cx="228436" cy="692111"/>
                    </a:xfrm>
                  </p:grpSpPr>
                  <p:sp>
                    <p:nvSpPr>
                      <p:cNvPr id="46" name="Oval 45"/>
                      <p:cNvSpPr/>
                      <p:nvPr/>
                    </p:nvSpPr>
                    <p:spPr>
                      <a:xfrm>
                        <a:off x="486248" y="4978136"/>
                        <a:ext cx="227967" cy="227883"/>
                      </a:xfrm>
                      <a:prstGeom prst="ellipse">
                        <a:avLst/>
                      </a:prstGeom>
                      <a:noFill/>
                      <a:ln w="635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cxnSp>
                    <p:nvCxnSpPr>
                      <p:cNvPr id="47" name="Straight Arrow Connector 46"/>
                      <p:cNvCxnSpPr/>
                      <p:nvPr/>
                    </p:nvCxnSpPr>
                    <p:spPr>
                      <a:xfrm rot="5400000" flipH="1" flipV="1">
                        <a:off x="485597" y="4834646"/>
                        <a:ext cx="227883" cy="0"/>
                      </a:xfrm>
                      <a:prstGeom prst="straightConnector1">
                        <a:avLst/>
                      </a:prstGeom>
                      <a:ln w="41275">
                        <a:solidFill>
                          <a:schemeClr val="bg1"/>
                        </a:solidFill>
                        <a:tailEnd type="stealth" w="med" len="med"/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8" name="Straight Connector 47"/>
                      <p:cNvCxnSpPr>
                        <a:stCxn id="46" idx="4"/>
                      </p:cNvCxnSpPr>
                      <p:nvPr/>
                    </p:nvCxnSpPr>
                    <p:spPr>
                      <a:xfrm rot="5400000">
                        <a:off x="491558" y="5284116"/>
                        <a:ext cx="225773" cy="2110"/>
                      </a:xfrm>
                      <a:prstGeom prst="line">
                        <a:avLst/>
                      </a:prstGeom>
                      <a:ln w="41275"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36" name="Straight Connector 35"/>
                    <p:cNvCxnSpPr/>
                    <p:nvPr/>
                  </p:nvCxnSpPr>
                  <p:spPr>
                    <a:xfrm rot="11486297">
                      <a:off x="1332577" y="5097287"/>
                      <a:ext cx="137152" cy="37995"/>
                    </a:xfrm>
                    <a:prstGeom prst="line">
                      <a:avLst/>
                    </a:prstGeom>
                    <a:ln w="41275">
                      <a:solidFill>
                        <a:schemeClr val="bg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34" name="Text 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870541" y="6255237"/>
                    <a:ext cx="300738" cy="30844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>
                    <a:outerShdw blurRad="12700" dist="12700" dir="2700000" algn="tl" rotWithShape="0">
                      <a:prstClr val="black"/>
                    </a:outerShdw>
                  </a:effectLst>
                </p:spPr>
                <p:txBody>
                  <a:bodyPr>
                    <a:spAutoFit/>
                  </a:bodyPr>
                  <a:lstStyle/>
                  <a:p>
                    <a:pPr>
                      <a:defRPr/>
                    </a:pPr>
                    <a:r>
                      <a:rPr lang="en-US" sz="1400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Monotype Corsiva" pitchFamily="66" charset="0"/>
                        <a:cs typeface="+mn-cs"/>
                      </a:rPr>
                      <a:t>N</a:t>
                    </a:r>
                  </a:p>
                </p:txBody>
              </p:sp>
            </p:grpSp>
          </p:grpSp>
          <p:sp>
            <p:nvSpPr>
              <p:cNvPr id="35847" name="TextBox 23"/>
              <p:cNvSpPr txBox="1">
                <a:spLocks noChangeArrowheads="1"/>
              </p:cNvSpPr>
              <p:nvPr/>
            </p:nvSpPr>
            <p:spPr bwMode="auto">
              <a:xfrm>
                <a:off x="990600" y="6291263"/>
                <a:ext cx="873957" cy="246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000"/>
                  <a:t>MRO Image</a:t>
                </a:r>
              </a:p>
            </p:txBody>
          </p:sp>
        </p:grpSp>
        <p:sp>
          <p:nvSpPr>
            <p:cNvPr id="35845" name="TextBox 17"/>
            <p:cNvSpPr txBox="1">
              <a:spLocks noChangeArrowheads="1"/>
            </p:cNvSpPr>
            <p:nvPr/>
          </p:nvSpPr>
          <p:spPr bwMode="auto">
            <a:xfrm>
              <a:off x="6069943" y="6296819"/>
              <a:ext cx="2148353" cy="261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 dirty="0"/>
                <a:t>Blue Marble Matches Image </a:t>
              </a:r>
              <a:r>
                <a:rPr lang="en-US" sz="1000" dirty="0" smtClean="0"/>
                <a:t>#13</a:t>
              </a:r>
              <a:endParaRPr lang="en-US" sz="1000" dirty="0"/>
            </a:p>
          </p:txBody>
        </p:sp>
      </p:grpSp>
      <p:sp>
        <p:nvSpPr>
          <p:cNvPr id="35843" name="TextBox 20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MARS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6" name="Group 2"/>
          <p:cNvGrpSpPr>
            <a:grpSpLocks/>
          </p:cNvGrpSpPr>
          <p:nvPr/>
        </p:nvGrpSpPr>
        <p:grpSpPr bwMode="auto">
          <a:xfrm>
            <a:off x="554038" y="882650"/>
            <a:ext cx="8035928" cy="5619796"/>
            <a:chOff x="468313" y="747713"/>
            <a:chExt cx="8142290" cy="5694292"/>
          </a:xfrm>
        </p:grpSpPr>
        <p:grpSp>
          <p:nvGrpSpPr>
            <p:cNvPr id="36868" name="Group 1"/>
            <p:cNvGrpSpPr>
              <a:grpSpLocks/>
            </p:cNvGrpSpPr>
            <p:nvPr/>
          </p:nvGrpSpPr>
          <p:grpSpPr bwMode="auto">
            <a:xfrm>
              <a:off x="468313" y="747713"/>
              <a:ext cx="8142287" cy="5688171"/>
              <a:chOff x="468313" y="747713"/>
              <a:chExt cx="8142287" cy="5688171"/>
            </a:xfrm>
          </p:grpSpPr>
          <p:sp>
            <p:nvSpPr>
              <p:cNvPr id="36870" name="TextBox 22"/>
              <p:cNvSpPr txBox="1">
                <a:spLocks noChangeArrowheads="1"/>
              </p:cNvSpPr>
              <p:nvPr/>
            </p:nvSpPr>
            <p:spPr bwMode="auto">
              <a:xfrm>
                <a:off x="468313" y="6189663"/>
                <a:ext cx="833883" cy="246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000"/>
                  <a:t>V01695013</a:t>
                </a:r>
              </a:p>
            </p:txBody>
          </p:sp>
          <p:grpSp>
            <p:nvGrpSpPr>
              <p:cNvPr id="36871" name="Group 1"/>
              <p:cNvGrpSpPr>
                <a:grpSpLocks/>
              </p:cNvGrpSpPr>
              <p:nvPr/>
            </p:nvGrpSpPr>
            <p:grpSpPr bwMode="auto">
              <a:xfrm>
                <a:off x="468313" y="747713"/>
                <a:ext cx="8142287" cy="5441950"/>
                <a:chOff x="287338" y="609600"/>
                <a:chExt cx="8551862" cy="5715000"/>
              </a:xfrm>
            </p:grpSpPr>
            <p:pic>
              <p:nvPicPr>
                <p:cNvPr id="36872" name="Picture 17" descr="marspage2 numb6cut.jpg"/>
                <p:cNvPicPr>
                  <a:picLocks noChangeAspect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287338" y="609600"/>
                  <a:ext cx="8551862" cy="571500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36873" name="TextBox 21"/>
                <p:cNvSpPr txBox="1">
                  <a:spLocks noChangeArrowheads="1"/>
                </p:cNvSpPr>
                <p:nvPr/>
              </p:nvSpPr>
              <p:spPr bwMode="auto">
                <a:xfrm>
                  <a:off x="504190" y="5631838"/>
                  <a:ext cx="599844" cy="3385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sz="1600" b="1">
                      <a:latin typeface="Calibri" pitchFamily="34" charset="0"/>
                    </a:rPr>
                    <a:t>2 km</a:t>
                  </a:r>
                </a:p>
              </p:txBody>
            </p:sp>
            <p:cxnSp>
              <p:nvCxnSpPr>
                <p:cNvPr id="20" name="Straight Connector 19"/>
                <p:cNvCxnSpPr/>
                <p:nvPr/>
              </p:nvCxnSpPr>
              <p:spPr bwMode="auto">
                <a:xfrm>
                  <a:off x="419113" y="5986492"/>
                  <a:ext cx="817681" cy="0"/>
                </a:xfrm>
                <a:prstGeom prst="line">
                  <a:avLst/>
                </a:prstGeom>
                <a:ln w="762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36875" name="Group 4"/>
                <p:cNvGrpSpPr>
                  <a:grpSpLocks/>
                </p:cNvGrpSpPr>
                <p:nvPr/>
              </p:nvGrpSpPr>
              <p:grpSpPr bwMode="auto">
                <a:xfrm>
                  <a:off x="381001" y="685795"/>
                  <a:ext cx="614044" cy="307952"/>
                  <a:chOff x="2555787" y="5197788"/>
                  <a:chExt cx="614044" cy="307975"/>
                </a:xfrm>
              </p:grpSpPr>
              <p:grpSp>
                <p:nvGrpSpPr>
                  <p:cNvPr id="36876" name="Group 10"/>
                  <p:cNvGrpSpPr>
                    <a:grpSpLocks/>
                  </p:cNvGrpSpPr>
                  <p:nvPr/>
                </p:nvGrpSpPr>
                <p:grpSpPr bwMode="auto">
                  <a:xfrm rot="-1621517">
                    <a:off x="2555787" y="5240738"/>
                    <a:ext cx="614044" cy="204934"/>
                    <a:chOff x="1219599" y="5105047"/>
                    <a:chExt cx="685008" cy="228602"/>
                  </a:xfrm>
                </p:grpSpPr>
                <p:grpSp>
                  <p:nvGrpSpPr>
                    <p:cNvPr id="36878" name="Group 49"/>
                    <p:cNvGrpSpPr>
                      <a:grpSpLocks/>
                    </p:cNvGrpSpPr>
                    <p:nvPr/>
                  </p:nvGrpSpPr>
                  <p:grpSpPr bwMode="auto">
                    <a:xfrm rot="6981886">
                      <a:off x="1447801" y="4876845"/>
                      <a:ext cx="228602" cy="685006"/>
                      <a:chOff x="495304" y="4725194"/>
                      <a:chExt cx="228600" cy="685006"/>
                    </a:xfrm>
                  </p:grpSpPr>
                  <p:sp>
                    <p:nvSpPr>
                      <p:cNvPr id="29" name="Oval 28"/>
                      <p:cNvSpPr/>
                      <p:nvPr/>
                    </p:nvSpPr>
                    <p:spPr>
                      <a:xfrm>
                        <a:off x="492213" y="4971866"/>
                        <a:ext cx="228021" cy="228046"/>
                      </a:xfrm>
                      <a:prstGeom prst="ellipse">
                        <a:avLst/>
                      </a:prstGeom>
                      <a:noFill/>
                      <a:ln w="635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cxnSp>
                    <p:nvCxnSpPr>
                      <p:cNvPr id="30" name="Straight Arrow Connector 29"/>
                      <p:cNvCxnSpPr/>
                      <p:nvPr/>
                    </p:nvCxnSpPr>
                    <p:spPr>
                      <a:xfrm rot="5400000" flipH="1" flipV="1">
                        <a:off x="481682" y="4852994"/>
                        <a:ext cx="228044" cy="1885"/>
                      </a:xfrm>
                      <a:prstGeom prst="straightConnector1">
                        <a:avLst/>
                      </a:prstGeom>
                      <a:ln w="41275">
                        <a:solidFill>
                          <a:schemeClr val="bg1"/>
                        </a:solidFill>
                        <a:tailEnd type="stealth" w="med" len="med"/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1" name="Straight Connector 30"/>
                      <p:cNvCxnSpPr>
                        <a:stCxn id="29" idx="4"/>
                      </p:cNvCxnSpPr>
                      <p:nvPr/>
                    </p:nvCxnSpPr>
                    <p:spPr>
                      <a:xfrm rot="5400000">
                        <a:off x="502244" y="5276357"/>
                        <a:ext cx="226160" cy="1884"/>
                      </a:xfrm>
                      <a:prstGeom prst="line">
                        <a:avLst/>
                      </a:prstGeom>
                      <a:ln w="41275"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28" name="Straight Connector 27"/>
                    <p:cNvCxnSpPr/>
                    <p:nvPr/>
                  </p:nvCxnSpPr>
                  <p:spPr>
                    <a:xfrm rot="11486297">
                      <a:off x="1330345" y="5102670"/>
                      <a:ext cx="139466" cy="37690"/>
                    </a:xfrm>
                    <a:prstGeom prst="line">
                      <a:avLst/>
                    </a:prstGeom>
                    <a:ln w="41275">
                      <a:solidFill>
                        <a:schemeClr val="bg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26" name="Text 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664855" y="5197610"/>
                    <a:ext cx="300718" cy="307467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>
                    <a:outerShdw blurRad="12700" dist="12700" dir="2700000" algn="tl" rotWithShape="0">
                      <a:prstClr val="black"/>
                    </a:outerShdw>
                  </a:effectLst>
                </p:spPr>
                <p:txBody>
                  <a:bodyPr>
                    <a:spAutoFit/>
                  </a:bodyPr>
                  <a:lstStyle/>
                  <a:p>
                    <a:pPr>
                      <a:defRPr/>
                    </a:pPr>
                    <a:r>
                      <a:rPr lang="en-US" sz="1400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Monotype Corsiva" pitchFamily="66" charset="0"/>
                        <a:cs typeface="+mn-cs"/>
                      </a:rPr>
                      <a:t>N</a:t>
                    </a:r>
                  </a:p>
                </p:txBody>
              </p:sp>
            </p:grpSp>
          </p:grpSp>
        </p:grpSp>
        <p:sp>
          <p:nvSpPr>
            <p:cNvPr id="36869" name="TextBox 17"/>
            <p:cNvSpPr txBox="1">
              <a:spLocks noChangeArrowheads="1"/>
            </p:cNvSpPr>
            <p:nvPr/>
          </p:nvSpPr>
          <p:spPr bwMode="auto">
            <a:xfrm>
              <a:off x="6563760" y="6192520"/>
              <a:ext cx="2046843" cy="2494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 dirty="0"/>
                <a:t>Blue Marble Matches Image </a:t>
              </a:r>
              <a:r>
                <a:rPr lang="en-US" sz="1000" dirty="0" smtClean="0"/>
                <a:t>#14</a:t>
              </a:r>
              <a:endParaRPr lang="en-US" sz="1000" dirty="0"/>
            </a:p>
          </p:txBody>
        </p:sp>
      </p:grpSp>
      <p:sp>
        <p:nvSpPr>
          <p:cNvPr id="36867" name="TextBox 21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MARS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4"/>
          <p:cNvSpPr txBox="1">
            <a:spLocks noChangeArrowheads="1"/>
          </p:cNvSpPr>
          <p:nvPr/>
        </p:nvSpPr>
        <p:spPr bwMode="auto">
          <a:xfrm>
            <a:off x="898525" y="5318125"/>
            <a:ext cx="3444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i="1">
                <a:solidFill>
                  <a:schemeClr val="bg1"/>
                </a:solidFill>
                <a:latin typeface="Monotype Corsiva" pitchFamily="66" charset="0"/>
              </a:rPr>
              <a:t>N</a:t>
            </a:r>
          </a:p>
        </p:txBody>
      </p:sp>
      <p:sp>
        <p:nvSpPr>
          <p:cNvPr id="37891" name="Line 5"/>
          <p:cNvSpPr>
            <a:spLocks noChangeShapeType="1"/>
          </p:cNvSpPr>
          <p:nvPr/>
        </p:nvSpPr>
        <p:spPr bwMode="auto">
          <a:xfrm flipH="1" flipV="1">
            <a:off x="762000" y="5410200"/>
            <a:ext cx="228600" cy="7620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grpSp>
        <p:nvGrpSpPr>
          <p:cNvPr id="37892" name="Group 2"/>
          <p:cNvGrpSpPr>
            <a:grpSpLocks/>
          </p:cNvGrpSpPr>
          <p:nvPr/>
        </p:nvGrpSpPr>
        <p:grpSpPr bwMode="auto">
          <a:xfrm>
            <a:off x="1008063" y="884238"/>
            <a:ext cx="7127878" cy="5620739"/>
            <a:chOff x="914400" y="609600"/>
            <a:chExt cx="7345248" cy="5793427"/>
          </a:xfrm>
        </p:grpSpPr>
        <p:grpSp>
          <p:nvGrpSpPr>
            <p:cNvPr id="37894" name="Group 1"/>
            <p:cNvGrpSpPr>
              <a:grpSpLocks/>
            </p:cNvGrpSpPr>
            <p:nvPr/>
          </p:nvGrpSpPr>
          <p:grpSpPr bwMode="auto">
            <a:xfrm>
              <a:off x="914400" y="609600"/>
              <a:ext cx="7327261" cy="5769134"/>
              <a:chOff x="837252" y="609600"/>
              <a:chExt cx="7327261" cy="5769134"/>
            </a:xfrm>
          </p:grpSpPr>
          <p:grpSp>
            <p:nvGrpSpPr>
              <p:cNvPr id="37896" name="Group 2"/>
              <p:cNvGrpSpPr>
                <a:grpSpLocks/>
              </p:cNvGrpSpPr>
              <p:nvPr/>
            </p:nvGrpSpPr>
            <p:grpSpPr bwMode="auto">
              <a:xfrm>
                <a:off x="838200" y="609600"/>
                <a:ext cx="7326313" cy="5522913"/>
                <a:chOff x="747713" y="533400"/>
                <a:chExt cx="7634287" cy="5754688"/>
              </a:xfrm>
            </p:grpSpPr>
            <p:grpSp>
              <p:nvGrpSpPr>
                <p:cNvPr id="37898" name="Group 1"/>
                <p:cNvGrpSpPr>
                  <a:grpSpLocks/>
                </p:cNvGrpSpPr>
                <p:nvPr/>
              </p:nvGrpSpPr>
              <p:grpSpPr bwMode="auto">
                <a:xfrm>
                  <a:off x="747713" y="533400"/>
                  <a:ext cx="7634287" cy="5754688"/>
                  <a:chOff x="747713" y="533400"/>
                  <a:chExt cx="7634287" cy="5754688"/>
                </a:xfrm>
              </p:grpSpPr>
              <p:pic>
                <p:nvPicPr>
                  <p:cNvPr id="37900" name="Picture 17" descr="marspage2 number8.gif"/>
                  <p:cNvPicPr>
                    <a:picLocks noChangeAspect="1"/>
                  </p:cNvPicPr>
                  <p:nvPr/>
                </p:nvPicPr>
                <p:blipFill>
                  <a:blip r:embed="rId3"/>
                  <a:srcRect/>
                  <a:stretch>
                    <a:fillRect/>
                  </a:stretch>
                </p:blipFill>
                <p:spPr bwMode="auto">
                  <a:xfrm>
                    <a:off x="747713" y="533400"/>
                    <a:ext cx="7634287" cy="5754688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cxnSp>
                <p:nvCxnSpPr>
                  <p:cNvPr id="18" name="Straight Connector 17"/>
                  <p:cNvCxnSpPr/>
                  <p:nvPr/>
                </p:nvCxnSpPr>
                <p:spPr bwMode="auto">
                  <a:xfrm>
                    <a:off x="992199" y="6021606"/>
                    <a:ext cx="760287" cy="0"/>
                  </a:xfrm>
                  <a:prstGeom prst="line">
                    <a:avLst/>
                  </a:prstGeom>
                  <a:ln w="635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7902" name="TextBox 2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998961" y="5670632"/>
                    <a:ext cx="733673" cy="35280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sz="1600" b="1">
                        <a:solidFill>
                          <a:schemeClr val="bg1"/>
                        </a:solidFill>
                        <a:latin typeface="Calibri" pitchFamily="34" charset="0"/>
                      </a:rPr>
                      <a:t>10 km</a:t>
                    </a:r>
                  </a:p>
                </p:txBody>
              </p:sp>
              <p:grpSp>
                <p:nvGrpSpPr>
                  <p:cNvPr id="37903" name="Group 10"/>
                  <p:cNvGrpSpPr>
                    <a:grpSpLocks/>
                  </p:cNvGrpSpPr>
                  <p:nvPr/>
                </p:nvGrpSpPr>
                <p:grpSpPr bwMode="auto">
                  <a:xfrm rot="-6937624">
                    <a:off x="732384" y="850685"/>
                    <a:ext cx="612775" cy="204934"/>
                    <a:chOff x="1219599" y="5105047"/>
                    <a:chExt cx="685008" cy="228602"/>
                  </a:xfrm>
                </p:grpSpPr>
                <p:grpSp>
                  <p:nvGrpSpPr>
                    <p:cNvPr id="37904" name="Group 49"/>
                    <p:cNvGrpSpPr>
                      <a:grpSpLocks/>
                    </p:cNvGrpSpPr>
                    <p:nvPr/>
                  </p:nvGrpSpPr>
                  <p:grpSpPr bwMode="auto">
                    <a:xfrm rot="6981886">
                      <a:off x="1447801" y="4876845"/>
                      <a:ext cx="228602" cy="685006"/>
                      <a:chOff x="495304" y="4725194"/>
                      <a:chExt cx="228600" cy="685006"/>
                    </a:xfrm>
                  </p:grpSpPr>
                  <p:sp>
                    <p:nvSpPr>
                      <p:cNvPr id="28" name="Oval 27"/>
                      <p:cNvSpPr/>
                      <p:nvPr/>
                    </p:nvSpPr>
                    <p:spPr>
                      <a:xfrm>
                        <a:off x="496800" y="4954853"/>
                        <a:ext cx="228184" cy="224898"/>
                      </a:xfrm>
                      <a:prstGeom prst="ellipse">
                        <a:avLst/>
                      </a:prstGeom>
                      <a:noFill/>
                      <a:ln w="635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cxnSp>
                    <p:nvCxnSpPr>
                      <p:cNvPr id="29" name="Straight Arrow Connector 28"/>
                      <p:cNvCxnSpPr/>
                      <p:nvPr/>
                    </p:nvCxnSpPr>
                    <p:spPr>
                      <a:xfrm rot="5400000" flipH="1" flipV="1">
                        <a:off x="485886" y="4829195"/>
                        <a:ext cx="226804" cy="1902"/>
                      </a:xfrm>
                      <a:prstGeom prst="straightConnector1">
                        <a:avLst/>
                      </a:prstGeom>
                      <a:ln w="41275">
                        <a:solidFill>
                          <a:schemeClr val="bg1"/>
                        </a:solidFill>
                        <a:tailEnd type="stealth" w="med" len="med"/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0" name="Straight Connector 29"/>
                      <p:cNvCxnSpPr>
                        <a:stCxn id="28" idx="4"/>
                      </p:cNvCxnSpPr>
                      <p:nvPr/>
                    </p:nvCxnSpPr>
                    <p:spPr>
                      <a:xfrm rot="5400000">
                        <a:off x="504036" y="5279760"/>
                        <a:ext cx="224898" cy="1902"/>
                      </a:xfrm>
                      <a:prstGeom prst="line">
                        <a:avLst/>
                      </a:prstGeom>
                      <a:ln w="41275"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27" name="Straight Connector 26"/>
                    <p:cNvCxnSpPr/>
                    <p:nvPr/>
                  </p:nvCxnSpPr>
                  <p:spPr>
                    <a:xfrm rot="11486297">
                      <a:off x="1341287" y="5109837"/>
                      <a:ext cx="137226" cy="36130"/>
                    </a:xfrm>
                    <a:prstGeom prst="line">
                      <a:avLst/>
                    </a:prstGeom>
                    <a:ln w="41275">
                      <a:solidFill>
                        <a:schemeClr val="bg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sp>
              <p:nvSpPr>
                <p:cNvPr id="25" name="Text Box 8"/>
                <p:cNvSpPr txBox="1">
                  <a:spLocks noChangeArrowheads="1"/>
                </p:cNvSpPr>
                <p:nvPr/>
              </p:nvSpPr>
              <p:spPr bwMode="auto">
                <a:xfrm>
                  <a:off x="842187" y="807895"/>
                  <a:ext cx="301728" cy="3085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>
                  <a:outerShdw blurRad="12700" dist="12700" dir="2700000" algn="tl" rotWithShape="0">
                    <a:prstClr val="black"/>
                  </a:outerShdw>
                </a:effectLst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en-US" sz="1400" b="1" dirty="0">
                      <a:solidFill>
                        <a:schemeClr val="bg1">
                          <a:lumMod val="95000"/>
                        </a:schemeClr>
                      </a:solidFill>
                      <a:latin typeface="Monotype Corsiva" pitchFamily="66" charset="0"/>
                      <a:cs typeface="+mn-cs"/>
                    </a:rPr>
                    <a:t>N</a:t>
                  </a:r>
                </a:p>
              </p:txBody>
            </p:sp>
          </p:grpSp>
          <p:sp>
            <p:nvSpPr>
              <p:cNvPr id="37897" name="TextBox 17"/>
              <p:cNvSpPr txBox="1">
                <a:spLocks noChangeArrowheads="1"/>
              </p:cNvSpPr>
              <p:nvPr/>
            </p:nvSpPr>
            <p:spPr bwMode="auto">
              <a:xfrm>
                <a:off x="837252" y="6132513"/>
                <a:ext cx="922047" cy="246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000"/>
                  <a:t>Viking Image</a:t>
                </a:r>
              </a:p>
            </p:txBody>
          </p:sp>
        </p:grpSp>
        <p:sp>
          <p:nvSpPr>
            <p:cNvPr id="37895" name="TextBox 17"/>
            <p:cNvSpPr txBox="1">
              <a:spLocks noChangeArrowheads="1"/>
            </p:cNvSpPr>
            <p:nvPr/>
          </p:nvSpPr>
          <p:spPr bwMode="auto">
            <a:xfrm>
              <a:off x="6177938" y="6149241"/>
              <a:ext cx="2081710" cy="2537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 dirty="0"/>
                <a:t>Blue Marble Matches Image </a:t>
              </a:r>
              <a:r>
                <a:rPr lang="en-US" sz="1000" dirty="0" smtClean="0"/>
                <a:t>#16</a:t>
              </a:r>
              <a:endParaRPr lang="en-US" sz="1000" dirty="0"/>
            </a:p>
          </p:txBody>
        </p:sp>
      </p:grpSp>
      <p:sp>
        <p:nvSpPr>
          <p:cNvPr id="37893" name="TextBox 22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MARS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17"/>
          <p:cNvSpPr txBox="1">
            <a:spLocks noChangeArrowheads="1"/>
          </p:cNvSpPr>
          <p:nvPr/>
        </p:nvSpPr>
        <p:spPr bwMode="auto">
          <a:xfrm>
            <a:off x="2324100" y="560388"/>
            <a:ext cx="449580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EARTH:  Barringer Crater (United States)</a:t>
            </a:r>
          </a:p>
        </p:txBody>
      </p:sp>
      <p:grpSp>
        <p:nvGrpSpPr>
          <p:cNvPr id="5123" name="Group 1"/>
          <p:cNvGrpSpPr>
            <a:grpSpLocks/>
          </p:cNvGrpSpPr>
          <p:nvPr/>
        </p:nvGrpSpPr>
        <p:grpSpPr bwMode="auto">
          <a:xfrm>
            <a:off x="627063" y="898525"/>
            <a:ext cx="7966075" cy="5654675"/>
            <a:chOff x="638464" y="685800"/>
            <a:chExt cx="7965786" cy="5654933"/>
          </a:xfrm>
        </p:grpSpPr>
        <p:sp>
          <p:nvSpPr>
            <p:cNvPr id="5124" name="TextBox 17"/>
            <p:cNvSpPr txBox="1">
              <a:spLocks noChangeArrowheads="1"/>
            </p:cNvSpPr>
            <p:nvPr/>
          </p:nvSpPr>
          <p:spPr bwMode="auto">
            <a:xfrm>
              <a:off x="6594135" y="5940623"/>
              <a:ext cx="1984838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Red line  </a:t>
              </a:r>
              <a:r>
                <a:rPr lang="en-US" sz="1000" b="1"/>
                <a:t>≈ </a:t>
              </a:r>
              <a:r>
                <a:rPr lang="en-US" sz="1000"/>
                <a:t>1.2 km</a:t>
              </a:r>
            </a:p>
            <a:p>
              <a:pPr algn="r"/>
              <a:r>
                <a:rPr lang="en-US" sz="1000"/>
                <a:t>Blue Marble Matches Image #4</a:t>
              </a:r>
            </a:p>
          </p:txBody>
        </p:sp>
        <p:grpSp>
          <p:nvGrpSpPr>
            <p:cNvPr id="5125" name="Group 20"/>
            <p:cNvGrpSpPr>
              <a:grpSpLocks/>
            </p:cNvGrpSpPr>
            <p:nvPr/>
          </p:nvGrpSpPr>
          <p:grpSpPr bwMode="auto">
            <a:xfrm>
              <a:off x="647700" y="685800"/>
              <a:ext cx="7956550" cy="5254823"/>
              <a:chOff x="646924" y="685800"/>
              <a:chExt cx="7956550" cy="5255070"/>
            </a:xfrm>
          </p:grpSpPr>
          <p:pic>
            <p:nvPicPr>
              <p:cNvPr id="5127" name="Picture 2" descr="http://eol.jsc.nasa.gov/sseop/images/ESC/small/ISS014/ISS014-E-15775.JPG"/>
              <p:cNvPicPr>
                <a:picLocks noChangeAspect="1" noChangeArrowheads="1"/>
              </p:cNvPicPr>
              <p:nvPr/>
            </p:nvPicPr>
            <p:blipFill>
              <a:blip r:embed="rId3"/>
              <a:srcRect b="2986"/>
              <a:stretch>
                <a:fillRect/>
              </a:stretch>
            </p:blipFill>
            <p:spPr bwMode="auto">
              <a:xfrm>
                <a:off x="646924" y="685800"/>
                <a:ext cx="7956550" cy="525507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5128" name="Group 19"/>
              <p:cNvGrpSpPr>
                <a:grpSpLocks/>
              </p:cNvGrpSpPr>
              <p:nvPr/>
            </p:nvGrpSpPr>
            <p:grpSpPr bwMode="auto">
              <a:xfrm>
                <a:off x="673776" y="5286788"/>
                <a:ext cx="301625" cy="612834"/>
                <a:chOff x="673776" y="5286788"/>
                <a:chExt cx="301625" cy="612834"/>
              </a:xfrm>
            </p:grpSpPr>
            <p:grpSp>
              <p:nvGrpSpPr>
                <p:cNvPr id="5130" name="Group 10"/>
                <p:cNvGrpSpPr>
                  <a:grpSpLocks/>
                </p:cNvGrpSpPr>
                <p:nvPr/>
              </p:nvGrpSpPr>
              <p:grpSpPr bwMode="auto">
                <a:xfrm rot="-7331758">
                  <a:off x="554329" y="5490675"/>
                  <a:ext cx="612834" cy="205059"/>
                  <a:chOff x="1219599" y="5105047"/>
                  <a:chExt cx="685008" cy="228602"/>
                </a:xfrm>
              </p:grpSpPr>
              <p:grpSp>
                <p:nvGrpSpPr>
                  <p:cNvPr id="5132" name="Group 49"/>
                  <p:cNvGrpSpPr>
                    <a:grpSpLocks/>
                  </p:cNvGrpSpPr>
                  <p:nvPr/>
                </p:nvGrpSpPr>
                <p:grpSpPr bwMode="auto">
                  <a:xfrm rot="6981886">
                    <a:off x="1447801" y="4876845"/>
                    <a:ext cx="228602" cy="685006"/>
                    <a:chOff x="495304" y="4725194"/>
                    <a:chExt cx="228600" cy="685006"/>
                  </a:xfrm>
                </p:grpSpPr>
                <p:sp>
                  <p:nvSpPr>
                    <p:cNvPr id="14" name="Oval 13"/>
                    <p:cNvSpPr/>
                    <p:nvPr/>
                  </p:nvSpPr>
                  <p:spPr>
                    <a:xfrm>
                      <a:off x="493767" y="4952091"/>
                      <a:ext cx="226520" cy="228927"/>
                    </a:xfrm>
                    <a:prstGeom prst="ellipse">
                      <a:avLst/>
                    </a:prstGeom>
                    <a:noFill/>
                    <a:ln w="635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>
                        <a:defRPr/>
                      </a:pPr>
                      <a:endParaRPr lang="en-US"/>
                    </a:p>
                  </p:txBody>
                </p:sp>
                <p:cxnSp>
                  <p:nvCxnSpPr>
                    <p:cNvPr id="15" name="Straight Arrow Connector 14"/>
                    <p:cNvCxnSpPr/>
                    <p:nvPr/>
                  </p:nvCxnSpPr>
                  <p:spPr>
                    <a:xfrm rot="5400000" flipH="1" flipV="1">
                      <a:off x="486888" y="4833187"/>
                      <a:ext cx="228927" cy="1769"/>
                    </a:xfrm>
                    <a:prstGeom prst="straightConnector1">
                      <a:avLst/>
                    </a:prstGeom>
                    <a:ln w="41275">
                      <a:solidFill>
                        <a:schemeClr val="bg1"/>
                      </a:solidFill>
                      <a:tailEnd type="stealth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" name="Straight Connector 15"/>
                    <p:cNvCxnSpPr>
                      <a:stCxn id="14" idx="4"/>
                    </p:cNvCxnSpPr>
                    <p:nvPr/>
                  </p:nvCxnSpPr>
                  <p:spPr>
                    <a:xfrm rot="5400000">
                      <a:off x="488331" y="5281884"/>
                      <a:ext cx="227152" cy="1769"/>
                    </a:xfrm>
                    <a:prstGeom prst="line">
                      <a:avLst/>
                    </a:prstGeom>
                    <a:ln w="41275">
                      <a:noFill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13" name="Straight Connector 12"/>
                  <p:cNvCxnSpPr/>
                  <p:nvPr/>
                </p:nvCxnSpPr>
                <p:spPr>
                  <a:xfrm rot="11486297">
                    <a:off x="1339410" y="5110802"/>
                    <a:ext cx="138421" cy="38933"/>
                  </a:xfrm>
                  <a:prstGeom prst="line">
                    <a:avLst/>
                  </a:prstGeom>
                  <a:ln w="41275">
                    <a:solidFill>
                      <a:schemeClr val="bg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7" name="Text Box 8"/>
                <p:cNvSpPr txBox="1">
                  <a:spLocks noChangeArrowheads="1"/>
                </p:cNvSpPr>
                <p:nvPr/>
              </p:nvSpPr>
              <p:spPr bwMode="auto">
                <a:xfrm rot="21412050">
                  <a:off x="674199" y="5443979"/>
                  <a:ext cx="301614" cy="30800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>
                  <a:outerShdw blurRad="12700" dist="12700" dir="2700000" algn="tl" rotWithShape="0">
                    <a:prstClr val="black"/>
                  </a:outerShdw>
                </a:effectLst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en-US" sz="1400" b="1" dirty="0">
                      <a:solidFill>
                        <a:schemeClr val="bg1">
                          <a:lumMod val="95000"/>
                        </a:schemeClr>
                      </a:solidFill>
                      <a:latin typeface="Monotype Corsiva" pitchFamily="66" charset="0"/>
                      <a:cs typeface="+mn-cs"/>
                    </a:rPr>
                    <a:t>N</a:t>
                  </a:r>
                </a:p>
              </p:txBody>
            </p:sp>
          </p:grpSp>
          <p:cxnSp>
            <p:nvCxnSpPr>
              <p:cNvPr id="25" name="Straight Connector 24"/>
              <p:cNvCxnSpPr/>
              <p:nvPr/>
            </p:nvCxnSpPr>
            <p:spPr bwMode="auto">
              <a:xfrm rot="16200000" flipH="1">
                <a:off x="4434039" y="3190314"/>
                <a:ext cx="284188" cy="9525"/>
              </a:xfrm>
              <a:prstGeom prst="line">
                <a:avLst/>
              </a:prstGeom>
              <a:ln w="28575">
                <a:solidFill>
                  <a:srgbClr val="FF33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126" name="TextBox 19"/>
            <p:cNvSpPr txBox="1">
              <a:spLocks noChangeArrowheads="1"/>
            </p:cNvSpPr>
            <p:nvPr/>
          </p:nvSpPr>
          <p:spPr bwMode="auto">
            <a:xfrm>
              <a:off x="638464" y="5940623"/>
              <a:ext cx="1125629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ISS014-E-15775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1"/>
          <p:cNvGrpSpPr>
            <a:grpSpLocks/>
          </p:cNvGrpSpPr>
          <p:nvPr/>
        </p:nvGrpSpPr>
        <p:grpSpPr bwMode="auto">
          <a:xfrm>
            <a:off x="611188" y="895350"/>
            <a:ext cx="7921625" cy="5637213"/>
            <a:chOff x="536575" y="676275"/>
            <a:chExt cx="8074025" cy="5743635"/>
          </a:xfrm>
        </p:grpSpPr>
        <p:grpSp>
          <p:nvGrpSpPr>
            <p:cNvPr id="6148" name="Group 22"/>
            <p:cNvGrpSpPr>
              <a:grpSpLocks/>
            </p:cNvGrpSpPr>
            <p:nvPr/>
          </p:nvGrpSpPr>
          <p:grpSpPr bwMode="auto">
            <a:xfrm>
              <a:off x="536575" y="676275"/>
              <a:ext cx="8070850" cy="5359499"/>
              <a:chOff x="536575" y="681038"/>
              <a:chExt cx="8070850" cy="5359653"/>
            </a:xfrm>
          </p:grpSpPr>
          <p:pic>
            <p:nvPicPr>
              <p:cNvPr id="6151" name="Picture 2" descr="http://eol.jsc.nasa.gov/sseop/images/ESC/small/ISS014/ISS014-E-19496.JPG"/>
              <p:cNvPicPr>
                <a:picLocks noChangeAspect="1" noChangeArrowheads="1"/>
              </p:cNvPicPr>
              <p:nvPr/>
            </p:nvPicPr>
            <p:blipFill>
              <a:blip r:embed="rId3"/>
              <a:srcRect b="2483"/>
              <a:stretch>
                <a:fillRect/>
              </a:stretch>
            </p:blipFill>
            <p:spPr bwMode="auto">
              <a:xfrm>
                <a:off x="536575" y="681038"/>
                <a:ext cx="8070850" cy="535965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6152" name="Group 17"/>
              <p:cNvGrpSpPr>
                <a:grpSpLocks/>
              </p:cNvGrpSpPr>
              <p:nvPr/>
            </p:nvGrpSpPr>
            <p:grpSpPr bwMode="auto">
              <a:xfrm>
                <a:off x="617896" y="5381828"/>
                <a:ext cx="301625" cy="612666"/>
                <a:chOff x="645889" y="5381828"/>
                <a:chExt cx="301625" cy="612666"/>
              </a:xfrm>
            </p:grpSpPr>
            <p:grpSp>
              <p:nvGrpSpPr>
                <p:cNvPr id="6154" name="Group 10"/>
                <p:cNvGrpSpPr>
                  <a:grpSpLocks/>
                </p:cNvGrpSpPr>
                <p:nvPr/>
              </p:nvGrpSpPr>
              <p:grpSpPr bwMode="auto">
                <a:xfrm rot="-7963153">
                  <a:off x="517166" y="5585618"/>
                  <a:ext cx="612666" cy="205086"/>
                  <a:chOff x="1219599" y="5105047"/>
                  <a:chExt cx="685008" cy="228602"/>
                </a:xfrm>
              </p:grpSpPr>
              <p:grpSp>
                <p:nvGrpSpPr>
                  <p:cNvPr id="6156" name="Group 49"/>
                  <p:cNvGrpSpPr>
                    <a:grpSpLocks/>
                  </p:cNvGrpSpPr>
                  <p:nvPr/>
                </p:nvGrpSpPr>
                <p:grpSpPr bwMode="auto">
                  <a:xfrm rot="6981886">
                    <a:off x="1447801" y="4876845"/>
                    <a:ext cx="228602" cy="685006"/>
                    <a:chOff x="495304" y="4725194"/>
                    <a:chExt cx="228600" cy="685006"/>
                  </a:xfrm>
                </p:grpSpPr>
                <p:sp>
                  <p:nvSpPr>
                    <p:cNvPr id="14" name="Oval 13"/>
                    <p:cNvSpPr/>
                    <p:nvPr/>
                  </p:nvSpPr>
                  <p:spPr>
                    <a:xfrm>
                      <a:off x="488798" y="4945235"/>
                      <a:ext cx="229051" cy="229680"/>
                    </a:xfrm>
                    <a:prstGeom prst="ellipse">
                      <a:avLst/>
                    </a:prstGeom>
                    <a:noFill/>
                    <a:ln w="635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>
                        <a:defRPr/>
                      </a:pPr>
                      <a:endParaRPr lang="en-US"/>
                    </a:p>
                  </p:txBody>
                </p:sp>
                <p:cxnSp>
                  <p:nvCxnSpPr>
                    <p:cNvPr id="15" name="Straight Arrow Connector 14"/>
                    <p:cNvCxnSpPr/>
                    <p:nvPr/>
                  </p:nvCxnSpPr>
                  <p:spPr>
                    <a:xfrm rot="5400000" flipH="1" flipV="1">
                      <a:off x="492758" y="4829281"/>
                      <a:ext cx="227872" cy="1804"/>
                    </a:xfrm>
                    <a:prstGeom prst="straightConnector1">
                      <a:avLst/>
                    </a:prstGeom>
                    <a:ln w="41275">
                      <a:solidFill>
                        <a:schemeClr val="bg1"/>
                      </a:solidFill>
                      <a:tailEnd type="stealth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" name="Straight Connector 15"/>
                    <p:cNvCxnSpPr>
                      <a:stCxn id="14" idx="4"/>
                    </p:cNvCxnSpPr>
                    <p:nvPr/>
                  </p:nvCxnSpPr>
                  <p:spPr>
                    <a:xfrm rot="5400000">
                      <a:off x="490937" y="5281765"/>
                      <a:ext cx="226064" cy="1803"/>
                    </a:xfrm>
                    <a:prstGeom prst="line">
                      <a:avLst/>
                    </a:prstGeom>
                    <a:ln w="41275">
                      <a:noFill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13" name="Straight Connector 12"/>
                  <p:cNvCxnSpPr/>
                  <p:nvPr/>
                </p:nvCxnSpPr>
                <p:spPr>
                  <a:xfrm rot="11486297">
                    <a:off x="1339002" y="5113416"/>
                    <a:ext cx="137447" cy="37874"/>
                  </a:xfrm>
                  <a:prstGeom prst="line">
                    <a:avLst/>
                  </a:prstGeom>
                  <a:ln w="41275">
                    <a:solidFill>
                      <a:schemeClr val="bg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7" name="Text Box 8"/>
                <p:cNvSpPr txBox="1">
                  <a:spLocks noChangeArrowheads="1"/>
                </p:cNvSpPr>
                <p:nvPr/>
              </p:nvSpPr>
              <p:spPr bwMode="auto">
                <a:xfrm rot="235889">
                  <a:off x="645470" y="5522264"/>
                  <a:ext cx="302573" cy="30732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>
                  <a:outerShdw blurRad="12700" dist="12700" dir="2700000" algn="tl" rotWithShape="0">
                    <a:prstClr val="black"/>
                  </a:outerShdw>
                </a:effectLst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en-US" sz="1400" b="1" dirty="0">
                      <a:solidFill>
                        <a:schemeClr val="bg1">
                          <a:lumMod val="95000"/>
                        </a:schemeClr>
                      </a:solidFill>
                      <a:latin typeface="Monotype Corsiva" pitchFamily="66" charset="0"/>
                      <a:cs typeface="+mn-cs"/>
                    </a:rPr>
                    <a:t>N</a:t>
                  </a:r>
                </a:p>
              </p:txBody>
            </p:sp>
          </p:grpSp>
          <p:cxnSp>
            <p:nvCxnSpPr>
              <p:cNvPr id="20" name="Straight Connector 19"/>
              <p:cNvCxnSpPr/>
              <p:nvPr/>
            </p:nvCxnSpPr>
            <p:spPr bwMode="auto">
              <a:xfrm rot="16200000" flipH="1">
                <a:off x="4299566" y="2139005"/>
                <a:ext cx="1454146" cy="1375335"/>
              </a:xfrm>
              <a:prstGeom prst="line">
                <a:avLst/>
              </a:prstGeom>
              <a:ln w="28575">
                <a:solidFill>
                  <a:srgbClr val="FF33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149" name="TextBox 20"/>
            <p:cNvSpPr txBox="1">
              <a:spLocks noChangeArrowheads="1"/>
            </p:cNvSpPr>
            <p:nvPr/>
          </p:nvSpPr>
          <p:spPr bwMode="auto">
            <a:xfrm>
              <a:off x="573676" y="6019800"/>
              <a:ext cx="1147070" cy="2509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ISS014-E-19496</a:t>
              </a:r>
            </a:p>
          </p:txBody>
        </p:sp>
        <p:sp>
          <p:nvSpPr>
            <p:cNvPr id="6150" name="TextBox 17"/>
            <p:cNvSpPr txBox="1">
              <a:spLocks noChangeArrowheads="1"/>
            </p:cNvSpPr>
            <p:nvPr/>
          </p:nvSpPr>
          <p:spPr bwMode="auto">
            <a:xfrm>
              <a:off x="6661027" y="6019800"/>
              <a:ext cx="1949573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Red line  </a:t>
              </a:r>
              <a:r>
                <a:rPr lang="en-US" sz="1000" b="1"/>
                <a:t>≈ </a:t>
              </a:r>
              <a:r>
                <a:rPr lang="en-US" sz="1000"/>
                <a:t>3.0 km</a:t>
              </a:r>
            </a:p>
            <a:p>
              <a:pPr algn="r"/>
              <a:r>
                <a:rPr lang="en-US" sz="1000"/>
                <a:t>Blue Marble Matches Image #5</a:t>
              </a:r>
            </a:p>
          </p:txBody>
        </p:sp>
      </p:grpSp>
      <p:sp>
        <p:nvSpPr>
          <p:cNvPr id="6147" name="TextBox 22"/>
          <p:cNvSpPr txBox="1">
            <a:spLocks noChangeArrowheads="1"/>
          </p:cNvSpPr>
          <p:nvPr/>
        </p:nvSpPr>
        <p:spPr bwMode="auto">
          <a:xfrm>
            <a:off x="2324100" y="554038"/>
            <a:ext cx="449580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EARTH:  Ouarkziz Crater (Algeria)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1"/>
          <p:cNvGrpSpPr>
            <a:grpSpLocks/>
          </p:cNvGrpSpPr>
          <p:nvPr/>
        </p:nvGrpSpPr>
        <p:grpSpPr bwMode="auto">
          <a:xfrm>
            <a:off x="646113" y="896938"/>
            <a:ext cx="7851775" cy="5584825"/>
            <a:chOff x="533400" y="671513"/>
            <a:chExt cx="8080375" cy="5748397"/>
          </a:xfrm>
        </p:grpSpPr>
        <p:grpSp>
          <p:nvGrpSpPr>
            <p:cNvPr id="7172" name="Group 44"/>
            <p:cNvGrpSpPr>
              <a:grpSpLocks/>
            </p:cNvGrpSpPr>
            <p:nvPr/>
          </p:nvGrpSpPr>
          <p:grpSpPr bwMode="auto">
            <a:xfrm>
              <a:off x="533400" y="671513"/>
              <a:ext cx="8080375" cy="5364261"/>
              <a:chOff x="533400" y="685800"/>
              <a:chExt cx="8080320" cy="5364262"/>
            </a:xfrm>
          </p:grpSpPr>
          <p:grpSp>
            <p:nvGrpSpPr>
              <p:cNvPr id="7175" name="Group 43"/>
              <p:cNvGrpSpPr>
                <a:grpSpLocks/>
              </p:cNvGrpSpPr>
              <p:nvPr/>
            </p:nvGrpSpPr>
            <p:grpSpPr bwMode="auto">
              <a:xfrm>
                <a:off x="533400" y="685800"/>
                <a:ext cx="8080320" cy="5364262"/>
                <a:chOff x="533400" y="685800"/>
                <a:chExt cx="8080320" cy="5364262"/>
              </a:xfrm>
            </p:grpSpPr>
            <p:pic>
              <p:nvPicPr>
                <p:cNvPr id="7184" name="Picture 16"/>
                <p:cNvPicPr>
                  <a:picLocks noChangeAspect="1" noChangeArrowheads="1"/>
                </p:cNvPicPr>
                <p:nvPr/>
              </p:nvPicPr>
              <p:blipFill>
                <a:blip r:embed="rId3"/>
                <a:srcRect b="2480"/>
                <a:stretch>
                  <a:fillRect/>
                </a:stretch>
              </p:blipFill>
              <p:spPr bwMode="auto">
                <a:xfrm>
                  <a:off x="533400" y="685800"/>
                  <a:ext cx="8080320" cy="536426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7185" name="Line 5"/>
                <p:cNvSpPr>
                  <a:spLocks noChangeShapeType="1"/>
                </p:cNvSpPr>
                <p:nvPr/>
              </p:nvSpPr>
              <p:spPr bwMode="auto">
                <a:xfrm flipV="1">
                  <a:off x="4534651" y="3276598"/>
                  <a:ext cx="1408948" cy="609892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7176" name="Group 41"/>
              <p:cNvGrpSpPr>
                <a:grpSpLocks/>
              </p:cNvGrpSpPr>
              <p:nvPr/>
            </p:nvGrpSpPr>
            <p:grpSpPr bwMode="auto">
              <a:xfrm>
                <a:off x="685799" y="5334521"/>
                <a:ext cx="301623" cy="615924"/>
                <a:chOff x="685799" y="5334521"/>
                <a:chExt cx="301623" cy="615924"/>
              </a:xfrm>
            </p:grpSpPr>
            <p:grpSp>
              <p:nvGrpSpPr>
                <p:cNvPr id="7177" name="Group 75"/>
                <p:cNvGrpSpPr>
                  <a:grpSpLocks/>
                </p:cNvGrpSpPr>
                <p:nvPr/>
              </p:nvGrpSpPr>
              <p:grpSpPr bwMode="auto">
                <a:xfrm rot="5767436">
                  <a:off x="553895" y="5540089"/>
                  <a:ext cx="615924" cy="204788"/>
                  <a:chOff x="1224296" y="5107196"/>
                  <a:chExt cx="687093" cy="228453"/>
                </a:xfrm>
              </p:grpSpPr>
              <p:grpSp>
                <p:nvGrpSpPr>
                  <p:cNvPr id="7179" name="Group 49"/>
                  <p:cNvGrpSpPr>
                    <a:grpSpLocks/>
                  </p:cNvGrpSpPr>
                  <p:nvPr/>
                </p:nvGrpSpPr>
                <p:grpSpPr bwMode="auto">
                  <a:xfrm rot="6981886">
                    <a:off x="1453616" y="4877876"/>
                    <a:ext cx="228453" cy="687093"/>
                    <a:chOff x="494688" y="4718086"/>
                    <a:chExt cx="228451" cy="687093"/>
                  </a:xfrm>
                </p:grpSpPr>
                <p:sp>
                  <p:nvSpPr>
                    <p:cNvPr id="36" name="Oval 35"/>
                    <p:cNvSpPr/>
                    <p:nvPr/>
                  </p:nvSpPr>
                  <p:spPr>
                    <a:xfrm>
                      <a:off x="507991" y="4962573"/>
                      <a:ext cx="229632" cy="227849"/>
                    </a:xfrm>
                    <a:prstGeom prst="ellipse">
                      <a:avLst/>
                    </a:prstGeom>
                    <a:noFill/>
                    <a:ln w="635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>
                        <a:defRPr/>
                      </a:pPr>
                      <a:endParaRPr lang="en-US"/>
                    </a:p>
                  </p:txBody>
                </p:sp>
                <p:cxnSp>
                  <p:nvCxnSpPr>
                    <p:cNvPr id="37" name="Straight Arrow Connector 36"/>
                    <p:cNvCxnSpPr/>
                    <p:nvPr/>
                  </p:nvCxnSpPr>
                  <p:spPr>
                    <a:xfrm rot="5400000" flipH="1" flipV="1">
                      <a:off x="505103" y="4838622"/>
                      <a:ext cx="229673" cy="1822"/>
                    </a:xfrm>
                    <a:prstGeom prst="straightConnector1">
                      <a:avLst/>
                    </a:prstGeom>
                    <a:ln w="41275">
                      <a:solidFill>
                        <a:schemeClr val="bg1"/>
                      </a:solidFill>
                      <a:tailEnd type="stealth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8" name="Straight Connector 37"/>
                    <p:cNvCxnSpPr>
                      <a:stCxn id="36" idx="4"/>
                    </p:cNvCxnSpPr>
                    <p:nvPr/>
                  </p:nvCxnSpPr>
                  <p:spPr>
                    <a:xfrm rot="5400000">
                      <a:off x="507061" y="5299828"/>
                      <a:ext cx="229673" cy="1823"/>
                    </a:xfrm>
                    <a:prstGeom prst="line">
                      <a:avLst/>
                    </a:prstGeom>
                    <a:ln w="41275">
                      <a:noFill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35" name="Straight Connector 34"/>
                  <p:cNvCxnSpPr/>
                  <p:nvPr/>
                </p:nvCxnSpPr>
                <p:spPr>
                  <a:xfrm rot="11486297">
                    <a:off x="1320830" y="5108524"/>
                    <a:ext cx="142178" cy="38272"/>
                  </a:xfrm>
                  <a:prstGeom prst="line">
                    <a:avLst/>
                  </a:prstGeom>
                  <a:ln w="41275">
                    <a:solidFill>
                      <a:schemeClr val="bg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33" name="Text Box 8"/>
                <p:cNvSpPr txBox="1">
                  <a:spLocks noChangeArrowheads="1"/>
                </p:cNvSpPr>
                <p:nvPr/>
              </p:nvSpPr>
              <p:spPr bwMode="auto">
                <a:xfrm>
                  <a:off x="685334" y="5494649"/>
                  <a:ext cx="302236" cy="30719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>
                  <a:outerShdw blurRad="12700" dist="12700" dir="2700000" algn="tl" rotWithShape="0">
                    <a:prstClr val="black"/>
                  </a:outerShdw>
                </a:effectLst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en-US" sz="1400" b="1" dirty="0">
                      <a:solidFill>
                        <a:schemeClr val="bg1">
                          <a:lumMod val="95000"/>
                        </a:schemeClr>
                      </a:solidFill>
                      <a:latin typeface="Monotype Corsiva" pitchFamily="66" charset="0"/>
                      <a:cs typeface="+mn-cs"/>
                    </a:rPr>
                    <a:t>N</a:t>
                  </a:r>
                </a:p>
              </p:txBody>
            </p:sp>
          </p:grpSp>
        </p:grpSp>
        <p:sp>
          <p:nvSpPr>
            <p:cNvPr id="7173" name="TextBox 20"/>
            <p:cNvSpPr txBox="1">
              <a:spLocks noChangeArrowheads="1"/>
            </p:cNvSpPr>
            <p:nvPr/>
          </p:nvSpPr>
          <p:spPr bwMode="auto">
            <a:xfrm>
              <a:off x="553507" y="6019800"/>
              <a:ext cx="1158550" cy="2534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ISS015-E-17360</a:t>
              </a:r>
            </a:p>
          </p:txBody>
        </p:sp>
        <p:sp>
          <p:nvSpPr>
            <p:cNvPr id="7174" name="TextBox 17"/>
            <p:cNvSpPr txBox="1">
              <a:spLocks noChangeArrowheads="1"/>
            </p:cNvSpPr>
            <p:nvPr/>
          </p:nvSpPr>
          <p:spPr bwMode="auto">
            <a:xfrm>
              <a:off x="6661027" y="6019800"/>
              <a:ext cx="1949573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Red line  </a:t>
              </a:r>
              <a:r>
                <a:rPr lang="en-US" sz="1000" b="1"/>
                <a:t>≈ </a:t>
              </a:r>
              <a:r>
                <a:rPr lang="en-US" sz="1000"/>
                <a:t>4.2 km</a:t>
              </a:r>
            </a:p>
            <a:p>
              <a:pPr algn="r"/>
              <a:r>
                <a:rPr lang="en-US" sz="1000"/>
                <a:t>Blue Marble Matches Image #6</a:t>
              </a:r>
            </a:p>
          </p:txBody>
        </p:sp>
      </p:grpSp>
      <p:sp>
        <p:nvSpPr>
          <p:cNvPr id="7171" name="TextBox 22"/>
          <p:cNvSpPr txBox="1">
            <a:spLocks noChangeArrowheads="1"/>
          </p:cNvSpPr>
          <p:nvPr/>
        </p:nvSpPr>
        <p:spPr bwMode="auto">
          <a:xfrm>
            <a:off x="2324100" y="54927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EARTH:  Gosses Bluff Crater (Australia)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Group 1"/>
          <p:cNvGrpSpPr>
            <a:grpSpLocks/>
          </p:cNvGrpSpPr>
          <p:nvPr/>
        </p:nvGrpSpPr>
        <p:grpSpPr bwMode="auto">
          <a:xfrm>
            <a:off x="619125" y="901700"/>
            <a:ext cx="7905750" cy="5649913"/>
            <a:chOff x="552450" y="631826"/>
            <a:chExt cx="8058150" cy="5758814"/>
          </a:xfrm>
        </p:grpSpPr>
        <p:grpSp>
          <p:nvGrpSpPr>
            <p:cNvPr id="8196" name="Group 21"/>
            <p:cNvGrpSpPr>
              <a:grpSpLocks/>
            </p:cNvGrpSpPr>
            <p:nvPr/>
          </p:nvGrpSpPr>
          <p:grpSpPr bwMode="auto">
            <a:xfrm>
              <a:off x="552450" y="631826"/>
              <a:ext cx="8058150" cy="5362714"/>
              <a:chOff x="542925" y="677864"/>
              <a:chExt cx="8058150" cy="5363422"/>
            </a:xfrm>
          </p:grpSpPr>
          <p:pic>
            <p:nvPicPr>
              <p:cNvPr id="8199" name="Picture 2" descr="http://eol.jsc.nasa.gov/sseop/images/ESC/small/ISS018/ISS018-E-14908.JPG"/>
              <p:cNvPicPr>
                <a:picLocks noChangeAspect="1" noChangeArrowheads="1"/>
              </p:cNvPicPr>
              <p:nvPr/>
            </p:nvPicPr>
            <p:blipFill>
              <a:blip r:embed="rId3"/>
              <a:srcRect b="2783"/>
              <a:stretch>
                <a:fillRect/>
              </a:stretch>
            </p:blipFill>
            <p:spPr bwMode="auto">
              <a:xfrm>
                <a:off x="542925" y="677864"/>
                <a:ext cx="8058150" cy="53498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8200" name="Group 20"/>
              <p:cNvGrpSpPr>
                <a:grpSpLocks/>
              </p:cNvGrpSpPr>
              <p:nvPr/>
            </p:nvGrpSpPr>
            <p:grpSpPr bwMode="auto">
              <a:xfrm>
                <a:off x="704462" y="5433914"/>
                <a:ext cx="301625" cy="607372"/>
                <a:chOff x="813382" y="5424583"/>
                <a:chExt cx="301625" cy="607372"/>
              </a:xfrm>
            </p:grpSpPr>
            <p:grpSp>
              <p:nvGrpSpPr>
                <p:cNvPr id="8202" name="Group 10"/>
                <p:cNvGrpSpPr>
                  <a:grpSpLocks/>
                </p:cNvGrpSpPr>
                <p:nvPr/>
              </p:nvGrpSpPr>
              <p:grpSpPr bwMode="auto">
                <a:xfrm rot="-2941200">
                  <a:off x="680856" y="5625868"/>
                  <a:ext cx="607372" cy="204801"/>
                  <a:chOff x="1225458" y="5106513"/>
                  <a:chExt cx="679023" cy="228305"/>
                </a:xfrm>
              </p:grpSpPr>
              <p:grpSp>
                <p:nvGrpSpPr>
                  <p:cNvPr id="8204" name="Group 49"/>
                  <p:cNvGrpSpPr>
                    <a:grpSpLocks/>
                  </p:cNvGrpSpPr>
                  <p:nvPr/>
                </p:nvGrpSpPr>
                <p:grpSpPr bwMode="auto">
                  <a:xfrm rot="6981886">
                    <a:off x="1450817" y="4881154"/>
                    <a:ext cx="228305" cy="679023"/>
                    <a:chOff x="495360" y="4725033"/>
                    <a:chExt cx="228303" cy="679023"/>
                  </a:xfrm>
                </p:grpSpPr>
                <p:sp>
                  <p:nvSpPr>
                    <p:cNvPr id="28" name="Oval 27"/>
                    <p:cNvSpPr/>
                    <p:nvPr/>
                  </p:nvSpPr>
                  <p:spPr>
                    <a:xfrm>
                      <a:off x="487039" y="4956204"/>
                      <a:ext cx="229081" cy="226152"/>
                    </a:xfrm>
                    <a:prstGeom prst="ellipse">
                      <a:avLst/>
                    </a:prstGeom>
                    <a:noFill/>
                    <a:ln w="635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>
                        <a:defRPr/>
                      </a:pPr>
                      <a:endParaRPr lang="en-US"/>
                    </a:p>
                  </p:txBody>
                </p:sp>
                <p:cxnSp>
                  <p:nvCxnSpPr>
                    <p:cNvPr id="29" name="Straight Arrow Connector 28"/>
                    <p:cNvCxnSpPr/>
                    <p:nvPr/>
                  </p:nvCxnSpPr>
                  <p:spPr>
                    <a:xfrm rot="5400000" flipH="1" flipV="1">
                      <a:off x="486838" y="4842224"/>
                      <a:ext cx="226153" cy="1804"/>
                    </a:xfrm>
                    <a:prstGeom prst="straightConnector1">
                      <a:avLst/>
                    </a:prstGeom>
                    <a:ln w="41275">
                      <a:solidFill>
                        <a:schemeClr val="bg1"/>
                      </a:solidFill>
                      <a:tailEnd type="stealth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0" name="Straight Connector 29"/>
                    <p:cNvCxnSpPr>
                      <a:stCxn id="28" idx="4"/>
                    </p:cNvCxnSpPr>
                    <p:nvPr/>
                  </p:nvCxnSpPr>
                  <p:spPr>
                    <a:xfrm rot="5400000">
                      <a:off x="487259" y="5287433"/>
                      <a:ext cx="226152" cy="1803"/>
                    </a:xfrm>
                    <a:prstGeom prst="line">
                      <a:avLst/>
                    </a:prstGeom>
                    <a:ln w="41275">
                      <a:noFill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27" name="Straight Connector 26"/>
                  <p:cNvCxnSpPr/>
                  <p:nvPr/>
                </p:nvCxnSpPr>
                <p:spPr>
                  <a:xfrm rot="11486297">
                    <a:off x="1334899" y="5104928"/>
                    <a:ext cx="137501" cy="39684"/>
                  </a:xfrm>
                  <a:prstGeom prst="line">
                    <a:avLst/>
                  </a:prstGeom>
                  <a:ln w="41275">
                    <a:solidFill>
                      <a:schemeClr val="bg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5" name="Text Box 8"/>
                <p:cNvSpPr txBox="1">
                  <a:spLocks noChangeArrowheads="1"/>
                </p:cNvSpPr>
                <p:nvPr/>
              </p:nvSpPr>
              <p:spPr bwMode="auto">
                <a:xfrm>
                  <a:off x="813655" y="5562310"/>
                  <a:ext cx="300967" cy="30586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>
                  <a:outerShdw blurRad="12700" dist="12700" dir="2700000" algn="tl" rotWithShape="0">
                    <a:prstClr val="black"/>
                  </a:outerShdw>
                </a:effectLst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en-US" sz="1400" b="1" dirty="0">
                      <a:solidFill>
                        <a:schemeClr val="bg1">
                          <a:lumMod val="95000"/>
                        </a:schemeClr>
                      </a:solidFill>
                      <a:latin typeface="Monotype Corsiva" pitchFamily="66" charset="0"/>
                      <a:cs typeface="+mn-cs"/>
                    </a:rPr>
                    <a:t>N</a:t>
                  </a:r>
                </a:p>
              </p:txBody>
            </p:sp>
          </p:grpSp>
          <p:cxnSp>
            <p:nvCxnSpPr>
              <p:cNvPr id="39" name="Straight Connector 38"/>
              <p:cNvCxnSpPr/>
              <p:nvPr/>
            </p:nvCxnSpPr>
            <p:spPr bwMode="auto">
              <a:xfrm>
                <a:off x="3751623" y="3003380"/>
                <a:ext cx="1221667" cy="728241"/>
              </a:xfrm>
              <a:prstGeom prst="line">
                <a:avLst/>
              </a:prstGeom>
              <a:ln w="28575">
                <a:solidFill>
                  <a:srgbClr val="FF33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197" name="TextBox 17"/>
            <p:cNvSpPr txBox="1">
              <a:spLocks noChangeArrowheads="1"/>
            </p:cNvSpPr>
            <p:nvPr/>
          </p:nvSpPr>
          <p:spPr bwMode="auto">
            <a:xfrm>
              <a:off x="588071" y="5980963"/>
              <a:ext cx="1147148" cy="250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ISS018-E-14908</a:t>
              </a:r>
            </a:p>
          </p:txBody>
        </p:sp>
        <p:sp>
          <p:nvSpPr>
            <p:cNvPr id="8198" name="TextBox 17"/>
            <p:cNvSpPr txBox="1">
              <a:spLocks noChangeArrowheads="1"/>
            </p:cNvSpPr>
            <p:nvPr/>
          </p:nvSpPr>
          <p:spPr bwMode="auto">
            <a:xfrm>
              <a:off x="6661027" y="5990530"/>
              <a:ext cx="1949573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Red line  ≈ 1.9 km</a:t>
              </a:r>
            </a:p>
            <a:p>
              <a:pPr algn="r"/>
              <a:r>
                <a:rPr lang="en-US" sz="1000"/>
                <a:t>Blue Marble Matches Image #7</a:t>
              </a:r>
            </a:p>
          </p:txBody>
        </p:sp>
      </p:grpSp>
      <p:sp>
        <p:nvSpPr>
          <p:cNvPr id="8195" name="TextBox 19"/>
          <p:cNvSpPr txBox="1">
            <a:spLocks noChangeArrowheads="1"/>
          </p:cNvSpPr>
          <p:nvPr/>
        </p:nvSpPr>
        <p:spPr bwMode="auto">
          <a:xfrm>
            <a:off x="2324100" y="554038"/>
            <a:ext cx="449580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EARTH:  Tenoumer Crater (Mauritania)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Group 1"/>
          <p:cNvGrpSpPr>
            <a:grpSpLocks/>
          </p:cNvGrpSpPr>
          <p:nvPr/>
        </p:nvGrpSpPr>
        <p:grpSpPr bwMode="auto">
          <a:xfrm>
            <a:off x="612775" y="903288"/>
            <a:ext cx="7918450" cy="5648325"/>
            <a:chOff x="593725" y="647700"/>
            <a:chExt cx="7985248" cy="5696010"/>
          </a:xfrm>
        </p:grpSpPr>
        <p:grpSp>
          <p:nvGrpSpPr>
            <p:cNvPr id="9220" name="Group 21"/>
            <p:cNvGrpSpPr>
              <a:grpSpLocks/>
            </p:cNvGrpSpPr>
            <p:nvPr/>
          </p:nvGrpSpPr>
          <p:grpSpPr bwMode="auto">
            <a:xfrm>
              <a:off x="593725" y="647700"/>
              <a:ext cx="7978775" cy="5295900"/>
              <a:chOff x="630697" y="647222"/>
              <a:chExt cx="7979903" cy="5296365"/>
            </a:xfrm>
          </p:grpSpPr>
          <p:pic>
            <p:nvPicPr>
              <p:cNvPr id="9223" name="Picture 2"/>
              <p:cNvPicPr>
                <a:picLocks noChangeAspect="1" noChangeArrowheads="1"/>
              </p:cNvPicPr>
              <p:nvPr/>
            </p:nvPicPr>
            <p:blipFill>
              <a:blip r:embed="rId3">
                <a:lum bright="-10000" contrast="40000"/>
              </a:blip>
              <a:srcRect b="2797"/>
              <a:stretch>
                <a:fillRect/>
              </a:stretch>
            </p:blipFill>
            <p:spPr bwMode="auto">
              <a:xfrm>
                <a:off x="630697" y="647222"/>
                <a:ext cx="7979903" cy="52963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9224" name="Group 17"/>
              <p:cNvGrpSpPr>
                <a:grpSpLocks/>
              </p:cNvGrpSpPr>
              <p:nvPr/>
            </p:nvGrpSpPr>
            <p:grpSpPr bwMode="auto">
              <a:xfrm rot="982158">
                <a:off x="669925" y="5528936"/>
                <a:ext cx="612775" cy="307999"/>
                <a:chOff x="669382" y="5566562"/>
                <a:chExt cx="614055" cy="307777"/>
              </a:xfrm>
            </p:grpSpPr>
            <p:grpSp>
              <p:nvGrpSpPr>
                <p:cNvPr id="9226" name="Group 10"/>
                <p:cNvGrpSpPr>
                  <a:grpSpLocks/>
                </p:cNvGrpSpPr>
                <p:nvPr/>
              </p:nvGrpSpPr>
              <p:grpSpPr bwMode="auto">
                <a:xfrm rot="10278221">
                  <a:off x="669382" y="5607844"/>
                  <a:ext cx="614055" cy="204922"/>
                  <a:chOff x="1219599" y="5105047"/>
                  <a:chExt cx="685008" cy="228602"/>
                </a:xfrm>
              </p:grpSpPr>
              <p:grpSp>
                <p:nvGrpSpPr>
                  <p:cNvPr id="9228" name="Group 49"/>
                  <p:cNvGrpSpPr>
                    <a:grpSpLocks/>
                  </p:cNvGrpSpPr>
                  <p:nvPr/>
                </p:nvGrpSpPr>
                <p:grpSpPr bwMode="auto">
                  <a:xfrm rot="6981886">
                    <a:off x="1447801" y="4876845"/>
                    <a:ext cx="228602" cy="685006"/>
                    <a:chOff x="495304" y="4725194"/>
                    <a:chExt cx="228600" cy="685006"/>
                  </a:xfrm>
                </p:grpSpPr>
                <p:sp>
                  <p:nvSpPr>
                    <p:cNvPr id="14" name="Oval 13"/>
                    <p:cNvSpPr/>
                    <p:nvPr/>
                  </p:nvSpPr>
                  <p:spPr>
                    <a:xfrm>
                      <a:off x="494952" y="4943216"/>
                      <a:ext cx="228448" cy="227311"/>
                    </a:xfrm>
                    <a:prstGeom prst="ellipse">
                      <a:avLst/>
                    </a:prstGeom>
                    <a:noFill/>
                    <a:ln w="635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>
                        <a:defRPr/>
                      </a:pPr>
                      <a:endParaRPr lang="en-US"/>
                    </a:p>
                  </p:txBody>
                </p:sp>
                <p:cxnSp>
                  <p:nvCxnSpPr>
                    <p:cNvPr id="15" name="Straight Arrow Connector 14"/>
                    <p:cNvCxnSpPr/>
                    <p:nvPr/>
                  </p:nvCxnSpPr>
                  <p:spPr>
                    <a:xfrm rot="5400000" flipH="1" flipV="1">
                      <a:off x="494978" y="4827870"/>
                      <a:ext cx="229102" cy="1784"/>
                    </a:xfrm>
                    <a:prstGeom prst="straightConnector1">
                      <a:avLst/>
                    </a:prstGeom>
                    <a:ln w="41275">
                      <a:solidFill>
                        <a:schemeClr val="bg1"/>
                      </a:solidFill>
                      <a:tailEnd type="stealth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" name="Straight Connector 15"/>
                    <p:cNvCxnSpPr>
                      <a:stCxn id="14" idx="4"/>
                    </p:cNvCxnSpPr>
                    <p:nvPr/>
                  </p:nvCxnSpPr>
                  <p:spPr>
                    <a:xfrm rot="5400000">
                      <a:off x="498106" y="5278859"/>
                      <a:ext cx="227311" cy="1784"/>
                    </a:xfrm>
                    <a:prstGeom prst="line">
                      <a:avLst/>
                    </a:prstGeom>
                    <a:ln w="41275">
                      <a:noFill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13" name="Straight Connector 12"/>
                  <p:cNvCxnSpPr/>
                  <p:nvPr/>
                </p:nvCxnSpPr>
                <p:spPr>
                  <a:xfrm rot="11486297">
                    <a:off x="1345881" y="5109988"/>
                    <a:ext cx="137819" cy="39265"/>
                  </a:xfrm>
                  <a:prstGeom prst="line">
                    <a:avLst/>
                  </a:prstGeom>
                  <a:ln w="41275">
                    <a:solidFill>
                      <a:schemeClr val="bg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7" name="Text Box 8"/>
                <p:cNvSpPr txBox="1">
                  <a:spLocks noChangeArrowheads="1"/>
                </p:cNvSpPr>
                <p:nvPr/>
              </p:nvSpPr>
              <p:spPr bwMode="auto">
                <a:xfrm rot="20617842">
                  <a:off x="796350" y="5563301"/>
                  <a:ext cx="301639" cy="3071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>
                  <a:outerShdw blurRad="12700" dist="12700" dir="2700000" algn="tl" rotWithShape="0">
                    <a:prstClr val="black"/>
                  </a:outerShdw>
                </a:effectLst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en-US" sz="1400" b="1" dirty="0">
                      <a:solidFill>
                        <a:schemeClr val="bg1">
                          <a:lumMod val="95000"/>
                        </a:schemeClr>
                      </a:solidFill>
                      <a:latin typeface="Monotype Corsiva" pitchFamily="66" charset="0"/>
                      <a:cs typeface="+mn-cs"/>
                    </a:rPr>
                    <a:t>N</a:t>
                  </a:r>
                </a:p>
              </p:txBody>
            </p:sp>
          </p:grpSp>
          <p:cxnSp>
            <p:nvCxnSpPr>
              <p:cNvPr id="26" name="Straight Connector 25"/>
              <p:cNvCxnSpPr/>
              <p:nvPr/>
            </p:nvCxnSpPr>
            <p:spPr bwMode="auto">
              <a:xfrm flipV="1">
                <a:off x="3789704" y="3758047"/>
                <a:ext cx="1372158" cy="313804"/>
              </a:xfrm>
              <a:prstGeom prst="line">
                <a:avLst/>
              </a:prstGeom>
              <a:ln w="28575">
                <a:solidFill>
                  <a:srgbClr val="FF33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221" name="TextBox 19"/>
            <p:cNvSpPr txBox="1">
              <a:spLocks noChangeArrowheads="1"/>
            </p:cNvSpPr>
            <p:nvPr/>
          </p:nvSpPr>
          <p:spPr bwMode="auto">
            <a:xfrm>
              <a:off x="620286" y="5943600"/>
              <a:ext cx="1206105" cy="2482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ISS018-E-023713</a:t>
              </a:r>
            </a:p>
          </p:txBody>
        </p:sp>
        <p:sp>
          <p:nvSpPr>
            <p:cNvPr id="9222" name="TextBox 17"/>
            <p:cNvSpPr txBox="1">
              <a:spLocks noChangeArrowheads="1"/>
            </p:cNvSpPr>
            <p:nvPr/>
          </p:nvSpPr>
          <p:spPr bwMode="auto">
            <a:xfrm>
              <a:off x="6629400" y="5943600"/>
              <a:ext cx="1949573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Red line  </a:t>
              </a:r>
              <a:r>
                <a:rPr lang="en-US" sz="1000" b="1"/>
                <a:t>≈ </a:t>
              </a:r>
              <a:r>
                <a:rPr lang="en-US" sz="1000"/>
                <a:t>1.9 km</a:t>
              </a:r>
            </a:p>
            <a:p>
              <a:pPr algn="r"/>
              <a:r>
                <a:rPr lang="en-US" sz="1000"/>
                <a:t>Blue Marble Matches Image #8</a:t>
              </a:r>
            </a:p>
          </p:txBody>
        </p:sp>
      </p:grpSp>
      <p:sp>
        <p:nvSpPr>
          <p:cNvPr id="9219" name="TextBox 21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EARTH:  Lonar Crater (India)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Group 22"/>
          <p:cNvGrpSpPr>
            <a:grpSpLocks/>
          </p:cNvGrpSpPr>
          <p:nvPr/>
        </p:nvGrpSpPr>
        <p:grpSpPr bwMode="auto">
          <a:xfrm>
            <a:off x="627063" y="903288"/>
            <a:ext cx="7889875" cy="5641975"/>
            <a:chOff x="627639" y="904038"/>
            <a:chExt cx="7888723" cy="5641848"/>
          </a:xfrm>
        </p:grpSpPr>
        <p:grpSp>
          <p:nvGrpSpPr>
            <p:cNvPr id="10244" name="Group 1"/>
            <p:cNvGrpSpPr>
              <a:grpSpLocks/>
            </p:cNvGrpSpPr>
            <p:nvPr/>
          </p:nvGrpSpPr>
          <p:grpSpPr bwMode="auto">
            <a:xfrm>
              <a:off x="627639" y="904038"/>
              <a:ext cx="7888723" cy="5615897"/>
              <a:chOff x="914400" y="912377"/>
              <a:chExt cx="6980018" cy="5017442"/>
            </a:xfrm>
          </p:grpSpPr>
          <p:grpSp>
            <p:nvGrpSpPr>
              <p:cNvPr id="10246" name="Group 4"/>
              <p:cNvGrpSpPr>
                <a:grpSpLocks/>
              </p:cNvGrpSpPr>
              <p:nvPr/>
            </p:nvGrpSpPr>
            <p:grpSpPr bwMode="auto">
              <a:xfrm>
                <a:off x="914400" y="912377"/>
                <a:ext cx="6980018" cy="4802623"/>
                <a:chOff x="914400" y="912377"/>
                <a:chExt cx="6980018" cy="4802623"/>
              </a:xfrm>
            </p:grpSpPr>
            <p:pic>
              <p:nvPicPr>
                <p:cNvPr id="10248" name="Picture 2" descr="moonimage1cut.jpg"/>
                <p:cNvPicPr>
                  <a:picLocks noChangeAspect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914400" y="912377"/>
                  <a:ext cx="6980018" cy="480262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cxnSp>
              <p:nvCxnSpPr>
                <p:cNvPr id="6" name="Straight Connector 5"/>
                <p:cNvCxnSpPr/>
                <p:nvPr/>
              </p:nvCxnSpPr>
              <p:spPr>
                <a:xfrm>
                  <a:off x="1175624" y="5374340"/>
                  <a:ext cx="1238707" cy="0"/>
                </a:xfrm>
                <a:prstGeom prst="line">
                  <a:avLst/>
                </a:prstGeom>
                <a:ln w="762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250" name="TextBox 6"/>
                <p:cNvSpPr txBox="1">
                  <a:spLocks noChangeArrowheads="1"/>
                </p:cNvSpPr>
                <p:nvPr/>
              </p:nvSpPr>
              <p:spPr bwMode="auto">
                <a:xfrm>
                  <a:off x="1371600" y="5029200"/>
                  <a:ext cx="704039" cy="3385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sz="1600" b="1"/>
                    <a:t>25 km</a:t>
                  </a:r>
                </a:p>
              </p:txBody>
            </p:sp>
            <p:grpSp>
              <p:nvGrpSpPr>
                <p:cNvPr id="10251" name="Group 9"/>
                <p:cNvGrpSpPr>
                  <a:grpSpLocks/>
                </p:cNvGrpSpPr>
                <p:nvPr/>
              </p:nvGrpSpPr>
              <p:grpSpPr bwMode="auto">
                <a:xfrm>
                  <a:off x="990600" y="1066800"/>
                  <a:ext cx="301625" cy="614363"/>
                  <a:chOff x="2549218" y="5772881"/>
                  <a:chExt cx="301630" cy="614054"/>
                </a:xfrm>
              </p:grpSpPr>
              <p:grpSp>
                <p:nvGrpSpPr>
                  <p:cNvPr id="10252" name="Group 10"/>
                  <p:cNvGrpSpPr>
                    <a:grpSpLocks/>
                  </p:cNvGrpSpPr>
                  <p:nvPr/>
                </p:nvGrpSpPr>
                <p:grpSpPr bwMode="auto">
                  <a:xfrm rot="-6937624">
                    <a:off x="2439591" y="5977439"/>
                    <a:ext cx="614054" cy="204937"/>
                    <a:chOff x="1219599" y="5105047"/>
                    <a:chExt cx="685008" cy="228602"/>
                  </a:xfrm>
                </p:grpSpPr>
                <p:grpSp>
                  <p:nvGrpSpPr>
                    <p:cNvPr id="10254" name="Group 49"/>
                    <p:cNvGrpSpPr>
                      <a:grpSpLocks/>
                    </p:cNvGrpSpPr>
                    <p:nvPr/>
                  </p:nvGrpSpPr>
                  <p:grpSpPr bwMode="auto">
                    <a:xfrm rot="6981886">
                      <a:off x="1447801" y="4876845"/>
                      <a:ext cx="228602" cy="685006"/>
                      <a:chOff x="495304" y="4725194"/>
                      <a:chExt cx="228600" cy="685006"/>
                    </a:xfrm>
                  </p:grpSpPr>
                  <p:sp>
                    <p:nvSpPr>
                      <p:cNvPr id="13" name="Oval 12"/>
                      <p:cNvSpPr/>
                      <p:nvPr/>
                    </p:nvSpPr>
                    <p:spPr>
                      <a:xfrm>
                        <a:off x="495519" y="4951517"/>
                        <a:ext cx="228726" cy="229300"/>
                      </a:xfrm>
                      <a:prstGeom prst="ellipse">
                        <a:avLst/>
                      </a:prstGeom>
                      <a:noFill/>
                      <a:ln w="635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cxnSp>
                    <p:nvCxnSpPr>
                      <p:cNvPr id="14" name="Straight Arrow Connector 13"/>
                      <p:cNvCxnSpPr/>
                      <p:nvPr/>
                    </p:nvCxnSpPr>
                    <p:spPr>
                      <a:xfrm rot="5400000" flipH="1" flipV="1">
                        <a:off x="483590" y="4828308"/>
                        <a:ext cx="229300" cy="1567"/>
                      </a:xfrm>
                      <a:prstGeom prst="straightConnector1">
                        <a:avLst/>
                      </a:prstGeom>
                      <a:ln w="41275">
                        <a:solidFill>
                          <a:schemeClr val="bg1"/>
                        </a:solidFill>
                        <a:tailEnd type="stealth" w="med" len="med"/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5" name="Straight Connector 14"/>
                      <p:cNvCxnSpPr>
                        <a:stCxn id="13" idx="4"/>
                      </p:cNvCxnSpPr>
                      <p:nvPr/>
                    </p:nvCxnSpPr>
                    <p:spPr>
                      <a:xfrm rot="5400000">
                        <a:off x="505039" y="5280363"/>
                        <a:ext cx="226138" cy="1566"/>
                      </a:xfrm>
                      <a:prstGeom prst="line">
                        <a:avLst/>
                      </a:prstGeom>
                      <a:ln w="41275"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12" name="Straight Connector 11"/>
                    <p:cNvCxnSpPr/>
                    <p:nvPr/>
                  </p:nvCxnSpPr>
                  <p:spPr>
                    <a:xfrm rot="11486297">
                      <a:off x="1333073" y="5107728"/>
                      <a:ext cx="139162" cy="37599"/>
                    </a:xfrm>
                    <a:prstGeom prst="line">
                      <a:avLst/>
                    </a:prstGeom>
                    <a:ln w="41275">
                      <a:solidFill>
                        <a:schemeClr val="bg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10" name="Text 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548857" y="5934656"/>
                    <a:ext cx="301957" cy="30761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>
                    <a:outerShdw blurRad="12700" dist="12700" dir="2700000" algn="tl" rotWithShape="0">
                      <a:prstClr val="black"/>
                    </a:outerShdw>
                  </a:effectLst>
                </p:spPr>
                <p:txBody>
                  <a:bodyPr>
                    <a:spAutoFit/>
                  </a:bodyPr>
                  <a:lstStyle/>
                  <a:p>
                    <a:pPr>
                      <a:defRPr/>
                    </a:pPr>
                    <a:r>
                      <a:rPr lang="en-US" sz="1400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Monotype Corsiva" pitchFamily="66" charset="0"/>
                        <a:cs typeface="+mn-cs"/>
                      </a:rPr>
                      <a:t>N</a:t>
                    </a:r>
                  </a:p>
                </p:txBody>
              </p:sp>
            </p:grpSp>
          </p:grpSp>
          <p:sp>
            <p:nvSpPr>
              <p:cNvPr id="10247" name="TextBox 7"/>
              <p:cNvSpPr txBox="1">
                <a:spLocks noChangeArrowheads="1"/>
              </p:cNvSpPr>
              <p:nvPr/>
            </p:nvSpPr>
            <p:spPr bwMode="auto">
              <a:xfrm>
                <a:off x="924888" y="5715000"/>
                <a:ext cx="877179" cy="21481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000"/>
                  <a:t>AS12-50-7438</a:t>
                </a:r>
              </a:p>
            </p:txBody>
          </p:sp>
        </p:grpSp>
        <p:sp>
          <p:nvSpPr>
            <p:cNvPr id="10245" name="TextBox 17"/>
            <p:cNvSpPr txBox="1">
              <a:spLocks noChangeArrowheads="1"/>
            </p:cNvSpPr>
            <p:nvPr/>
          </p:nvSpPr>
          <p:spPr bwMode="auto">
            <a:xfrm>
              <a:off x="6498692" y="6294328"/>
              <a:ext cx="2011245" cy="2515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Blue Marble Matches Image #1</a:t>
              </a:r>
            </a:p>
          </p:txBody>
        </p:sp>
      </p:grpSp>
      <p:sp>
        <p:nvSpPr>
          <p:cNvPr id="10243" name="TextBox 21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EARTH’S MOON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14936</TotalTime>
  <Words>485</Words>
  <Application>Microsoft Office PowerPoint</Application>
  <PresentationFormat>On-screen Show (4:3)</PresentationFormat>
  <Paragraphs>183</Paragraphs>
  <Slides>36</Slides>
  <Notes>34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7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Paige Graff</dc:creator>
  <cp:lastModifiedBy>pgraff</cp:lastModifiedBy>
  <cp:revision>272</cp:revision>
  <dcterms:created xsi:type="dcterms:W3CDTF">2011-01-12T13:58:00Z</dcterms:created>
  <dcterms:modified xsi:type="dcterms:W3CDTF">2013-04-11T14:52:57Z</dcterms:modified>
</cp:coreProperties>
</file>